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757" r:id="rId2"/>
    <p:sldId id="711" r:id="rId3"/>
    <p:sldId id="758" r:id="rId4"/>
    <p:sldId id="708" r:id="rId5"/>
    <p:sldId id="732" r:id="rId6"/>
    <p:sldId id="742" r:id="rId7"/>
    <p:sldId id="760" r:id="rId8"/>
    <p:sldId id="755" r:id="rId9"/>
    <p:sldId id="739" r:id="rId10"/>
    <p:sldId id="756" r:id="rId11"/>
    <p:sldId id="738" r:id="rId12"/>
    <p:sldId id="759" r:id="rId13"/>
  </p:sldIdLst>
  <p:sldSz cx="12192000" cy="6858000"/>
  <p:notesSz cx="6858000" cy="9144000"/>
  <p:custDataLst>
    <p:tags r:id="rId1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2152"/>
    <a:srgbClr val="223462"/>
    <a:srgbClr val="BFA691"/>
    <a:srgbClr val="1F3362"/>
    <a:srgbClr val="AF845D"/>
    <a:srgbClr val="C9AD93"/>
    <a:srgbClr val="B89776"/>
    <a:srgbClr val="AE8964"/>
    <a:srgbClr val="966E4A"/>
    <a:srgbClr val="926A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688" autoAdjust="0"/>
    <p:restoredTop sz="95546" autoAdjust="0"/>
  </p:normalViewPr>
  <p:slideViewPr>
    <p:cSldViewPr snapToGrid="0" showGuides="1">
      <p:cViewPr varScale="1">
        <p:scale>
          <a:sx n="80" d="100"/>
          <a:sy n="80" d="100"/>
        </p:scale>
        <p:origin x="30" y="366"/>
      </p:cViewPr>
      <p:guideLst>
        <p:guide orient="horz" pos="2160"/>
        <p:guide pos="3840"/>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C9768B-A9E7-4F9E-A148-670C34B19AA2}" type="datetimeFigureOut">
              <a:rPr lang="zh-CN" altLang="en-US" smtClean="0"/>
              <a:t>2024/12/3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06F591-D1E5-4B48-A5F8-0FDB51C7F50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F06F591-D1E5-4B48-A5F8-0FDB51C7F500}" type="slidenum">
              <a:rPr lang="zh-CN" altLang="en-US" smtClean="0"/>
              <a:t>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8B9974-A7DA-C59A-BAAB-8FEFA26F9D0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AAA8F79-7DE8-C1EC-E6DD-8CC86E45020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DAC5A60-3C5C-0CE2-02D4-53C1BBECFAD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06A52DF-5805-1194-F549-895FC753FEDB}"/>
              </a:ext>
            </a:extLst>
          </p:cNvPr>
          <p:cNvSpPr>
            <a:spLocks noGrp="1"/>
          </p:cNvSpPr>
          <p:nvPr>
            <p:ph type="sldNum" sz="quarter" idx="5"/>
          </p:nvPr>
        </p:nvSpPr>
        <p:spPr/>
        <p:txBody>
          <a:bodyPr/>
          <a:lstStyle/>
          <a:p>
            <a:fld id="{FF06F591-D1E5-4B48-A5F8-0FDB51C7F500}" type="slidenum">
              <a:rPr lang="zh-CN" altLang="en-US" smtClean="0"/>
              <a:t>9</a:t>
            </a:fld>
            <a:endParaRPr lang="zh-CN" altLang="en-US"/>
          </a:p>
        </p:txBody>
      </p:sp>
    </p:spTree>
    <p:extLst>
      <p:ext uri="{BB962C8B-B14F-4D97-AF65-F5344CB8AC3E}">
        <p14:creationId xmlns:p14="http://schemas.microsoft.com/office/powerpoint/2010/main" val="1584951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DB3034-723A-AB7D-AFA9-3E545DD9659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1004686-AD34-23B1-1140-23890685D14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06BB32E-002B-8ACC-EC9C-C896A343113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685B571-3D48-7BA3-9E93-9186C642064E}"/>
              </a:ext>
            </a:extLst>
          </p:cNvPr>
          <p:cNvSpPr>
            <a:spLocks noGrp="1"/>
          </p:cNvSpPr>
          <p:nvPr>
            <p:ph type="sldNum" sz="quarter" idx="5"/>
          </p:nvPr>
        </p:nvSpPr>
        <p:spPr/>
        <p:txBody>
          <a:bodyPr/>
          <a:lstStyle/>
          <a:p>
            <a:fld id="{FF06F591-D1E5-4B48-A5F8-0FDB51C7F500}" type="slidenum">
              <a:rPr lang="zh-CN" altLang="en-US" smtClean="0"/>
              <a:t>10</a:t>
            </a:fld>
            <a:endParaRPr lang="zh-CN" altLang="en-US"/>
          </a:p>
        </p:txBody>
      </p:sp>
    </p:spTree>
    <p:extLst>
      <p:ext uri="{BB962C8B-B14F-4D97-AF65-F5344CB8AC3E}">
        <p14:creationId xmlns:p14="http://schemas.microsoft.com/office/powerpoint/2010/main" val="16485750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21F4DE79-510C-4E05-8B2D-8C2C1DCF6507}" type="datetimeFigureOut">
              <a:rPr lang="zh-CN" altLang="en-US" smtClean="0"/>
              <a:t>2024/12/3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450C8D65-86EF-4AE9-AD8D-51A68C0F289E}"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21F4DE79-510C-4E05-8B2D-8C2C1DCF6507}" type="datetimeFigureOut">
              <a:rPr lang="zh-CN" altLang="en-US" smtClean="0"/>
              <a:t>2024/12/3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450C8D65-86EF-4AE9-AD8D-51A68C0F289E}"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21F4DE79-510C-4E05-8B2D-8C2C1DCF6507}" type="datetimeFigureOut">
              <a:rPr lang="zh-CN" altLang="en-US" smtClean="0"/>
              <a:t>2024/12/3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450C8D65-86EF-4AE9-AD8D-51A68C0F289E}"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21F4DE79-510C-4E05-8B2D-8C2C1DCF6507}" type="datetimeFigureOut">
              <a:rPr lang="zh-CN" altLang="en-US" smtClean="0"/>
              <a:t>2024/12/3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450C8D65-86EF-4AE9-AD8D-51A68C0F289E}"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21F4DE79-510C-4E05-8B2D-8C2C1DCF6507}" type="datetimeFigureOut">
              <a:rPr lang="zh-CN" altLang="en-US" smtClean="0"/>
              <a:t>2024/12/3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450C8D65-86EF-4AE9-AD8D-51A68C0F289E}"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21F4DE79-510C-4E05-8B2D-8C2C1DCF6507}" type="datetimeFigureOut">
              <a:rPr lang="zh-CN" altLang="en-US" smtClean="0"/>
              <a:t>2024/12/3</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450C8D65-86EF-4AE9-AD8D-51A68C0F289E}"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21F4DE79-510C-4E05-8B2D-8C2C1DCF6507}" type="datetimeFigureOut">
              <a:rPr lang="zh-CN" altLang="en-US" smtClean="0"/>
              <a:t>2024/12/3</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450C8D65-86EF-4AE9-AD8D-51A68C0F289E}"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21F4DE79-510C-4E05-8B2D-8C2C1DCF6507}" type="datetimeFigureOut">
              <a:rPr lang="zh-CN" altLang="en-US" smtClean="0"/>
              <a:t>2024/12/3</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450C8D65-86EF-4AE9-AD8D-51A68C0F289E}"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21F4DE79-510C-4E05-8B2D-8C2C1DCF6507}" type="datetimeFigureOut">
              <a:rPr lang="zh-CN" altLang="en-US" smtClean="0"/>
              <a:t>2024/12/3</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450C8D65-86EF-4AE9-AD8D-51A68C0F289E}"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21F4DE79-510C-4E05-8B2D-8C2C1DCF6507}" type="datetimeFigureOut">
              <a:rPr lang="zh-CN" altLang="en-US" smtClean="0"/>
              <a:t>2024/12/3</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450C8D65-86EF-4AE9-AD8D-51A68C0F289E}"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21F4DE79-510C-4E05-8B2D-8C2C1DCF6507}" type="datetimeFigureOut">
              <a:rPr lang="zh-CN" altLang="en-US" smtClean="0"/>
              <a:t>2024/12/3</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450C8D65-86EF-4AE9-AD8D-51A68C0F289E}"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svg"/><Relationship Id="rId18" Type="http://schemas.openxmlformats.org/officeDocument/2006/relationships/image" Target="../media/image47.png"/><Relationship Id="rId3" Type="http://schemas.openxmlformats.org/officeDocument/2006/relationships/image" Target="../media/image3.png"/><Relationship Id="rId21" Type="http://schemas.openxmlformats.org/officeDocument/2006/relationships/image" Target="../media/image50.svg"/><Relationship Id="rId7" Type="http://schemas.openxmlformats.org/officeDocument/2006/relationships/image" Target="../media/image36.svg"/><Relationship Id="rId12" Type="http://schemas.openxmlformats.org/officeDocument/2006/relationships/image" Target="../media/image41.png"/><Relationship Id="rId17" Type="http://schemas.openxmlformats.org/officeDocument/2006/relationships/image" Target="../media/image46.svg"/><Relationship Id="rId2" Type="http://schemas.openxmlformats.org/officeDocument/2006/relationships/notesSlide" Target="../notesSlides/notesSlide3.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40.svg"/><Relationship Id="rId5" Type="http://schemas.openxmlformats.org/officeDocument/2006/relationships/image" Target="../media/image34.svg"/><Relationship Id="rId15" Type="http://schemas.openxmlformats.org/officeDocument/2006/relationships/image" Target="../media/image44.svg"/><Relationship Id="rId23" Type="http://schemas.openxmlformats.org/officeDocument/2006/relationships/image" Target="../media/image31.jpeg"/><Relationship Id="rId10" Type="http://schemas.openxmlformats.org/officeDocument/2006/relationships/image" Target="../media/image39.png"/><Relationship Id="rId19" Type="http://schemas.openxmlformats.org/officeDocument/2006/relationships/image" Target="../media/image48.svg"/><Relationship Id="rId4" Type="http://schemas.openxmlformats.org/officeDocument/2006/relationships/image" Target="../media/image33.png"/><Relationship Id="rId9" Type="http://schemas.openxmlformats.org/officeDocument/2006/relationships/image" Target="../media/image38.svg"/><Relationship Id="rId14" Type="http://schemas.openxmlformats.org/officeDocument/2006/relationships/image" Target="../media/image43.png"/><Relationship Id="rId22" Type="http://schemas.openxmlformats.org/officeDocument/2006/relationships/image" Target="../media/image32.jpe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9.gif"/></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svg"/><Relationship Id="rId18" Type="http://schemas.openxmlformats.org/officeDocument/2006/relationships/image" Target="../media/image45.png"/><Relationship Id="rId3" Type="http://schemas.openxmlformats.org/officeDocument/2006/relationships/image" Target="../media/image3.png"/><Relationship Id="rId21" Type="http://schemas.openxmlformats.org/officeDocument/2006/relationships/image" Target="../media/image48.svg"/><Relationship Id="rId7" Type="http://schemas.openxmlformats.org/officeDocument/2006/relationships/image" Target="../media/image34.svg"/><Relationship Id="rId12" Type="http://schemas.openxmlformats.org/officeDocument/2006/relationships/image" Target="../media/image39.png"/><Relationship Id="rId17" Type="http://schemas.openxmlformats.org/officeDocument/2006/relationships/image" Target="../media/image44.svg"/><Relationship Id="rId2" Type="http://schemas.openxmlformats.org/officeDocument/2006/relationships/notesSlide" Target="../notesSlides/notesSlide2.xml"/><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1.jpeg"/><Relationship Id="rId15" Type="http://schemas.openxmlformats.org/officeDocument/2006/relationships/image" Target="../media/image42.svg"/><Relationship Id="rId23" Type="http://schemas.openxmlformats.org/officeDocument/2006/relationships/image" Target="../media/image50.svg"/><Relationship Id="rId10" Type="http://schemas.openxmlformats.org/officeDocument/2006/relationships/image" Target="../media/image37.png"/><Relationship Id="rId19" Type="http://schemas.openxmlformats.org/officeDocument/2006/relationships/image" Target="../media/image46.svg"/><Relationship Id="rId4" Type="http://schemas.openxmlformats.org/officeDocument/2006/relationships/image" Target="../media/image32.jpeg"/><Relationship Id="rId9" Type="http://schemas.openxmlformats.org/officeDocument/2006/relationships/image" Target="../media/image36.svg"/><Relationship Id="rId14" Type="http://schemas.openxmlformats.org/officeDocument/2006/relationships/image" Target="../media/image41.png"/><Relationship Id="rId22"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2041421-D3F2-A277-F643-20BDE5B49282}"/>
              </a:ext>
            </a:extLst>
          </p:cNvPr>
          <p:cNvSpPr txBox="1"/>
          <p:nvPr/>
        </p:nvSpPr>
        <p:spPr>
          <a:xfrm>
            <a:off x="6026150" y="4540250"/>
            <a:ext cx="6292850" cy="584775"/>
          </a:xfrm>
          <a:prstGeom prst="rect">
            <a:avLst/>
          </a:prstGeom>
          <a:noFill/>
        </p:spPr>
        <p:txBody>
          <a:bodyPr wrap="square" rtlCol="0">
            <a:spAutoFit/>
          </a:bodyPr>
          <a:lstStyle/>
          <a:p>
            <a:r>
              <a:rPr lang="en-US" altLang="zh-CN" sz="3200" b="1" dirty="0">
                <a:solidFill>
                  <a:schemeClr val="accent4">
                    <a:lumMod val="60000"/>
                    <a:lumOff val="40000"/>
                  </a:schemeClr>
                </a:solidFill>
                <a:latin typeface="仿宋" panose="02010609060101010101" pitchFamily="49" charset="-122"/>
                <a:ea typeface="仿宋" panose="02010609060101010101" pitchFamily="49" charset="-122"/>
              </a:rPr>
              <a:t>——</a:t>
            </a:r>
            <a:r>
              <a:rPr lang="zh-CN" altLang="en-US" sz="3200" b="1" dirty="0">
                <a:solidFill>
                  <a:schemeClr val="accent4">
                    <a:lumMod val="60000"/>
                    <a:lumOff val="40000"/>
                  </a:schemeClr>
                </a:solidFill>
                <a:latin typeface="仿宋" panose="02010609060101010101" pitchFamily="49" charset="-122"/>
                <a:ea typeface="仿宋" panose="02010609060101010101" pitchFamily="49" charset="-122"/>
              </a:rPr>
              <a:t>以视障人群为例的服务生态</a:t>
            </a:r>
          </a:p>
        </p:txBody>
      </p:sp>
    </p:spTree>
    <p:extLst>
      <p:ext uri="{BB962C8B-B14F-4D97-AF65-F5344CB8AC3E}">
        <p14:creationId xmlns:p14="http://schemas.microsoft.com/office/powerpoint/2010/main" val="1043094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E42BD-3FDA-15B8-68EE-C7107FDFC5D7}"/>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9B354AF0-5E3C-F499-9859-D50F9E0AD461}"/>
              </a:ext>
            </a:extLst>
          </p:cNvPr>
          <p:cNvSpPr txBox="1"/>
          <p:nvPr/>
        </p:nvSpPr>
        <p:spPr>
          <a:xfrm>
            <a:off x="9024976" y="387753"/>
            <a:ext cx="2643121" cy="521970"/>
          </a:xfrm>
          <a:prstGeom prst="rect">
            <a:avLst/>
          </a:prstGeom>
          <a:noFill/>
        </p:spPr>
        <p:txBody>
          <a:bodyPr wrap="square">
            <a:spAutoFit/>
          </a:bodyPr>
          <a:lstStyle/>
          <a:p>
            <a:pPr algn="ctr"/>
            <a:r>
              <a:rPr lang="zh-CN" altLang="en-US" sz="2800" dirty="0">
                <a:solidFill>
                  <a:srgbClr val="F9F9F9"/>
                </a:solidFill>
                <a:latin typeface="楷体" panose="02010609060101010101" pitchFamily="49" charset="-122"/>
                <a:ea typeface="楷体" panose="02010609060101010101" pitchFamily="49" charset="-122"/>
                <a:cs typeface="Times New Roman" panose="02020603050405020304" pitchFamily="18" charset="0"/>
              </a:rPr>
              <a:t>项目难点</a:t>
            </a:r>
          </a:p>
        </p:txBody>
      </p:sp>
      <p:pic>
        <p:nvPicPr>
          <p:cNvPr id="26" name="图片 25">
            <a:extLst>
              <a:ext uri="{FF2B5EF4-FFF2-40B4-BE49-F238E27FC236}">
                <a16:creationId xmlns:a16="http://schemas.microsoft.com/office/drawing/2014/main" id="{F0E85523-DA84-D5BD-EA19-5D130AB4AF28}"/>
              </a:ext>
            </a:extLst>
          </p:cNvPr>
          <p:cNvPicPr>
            <a:picLocks noChangeAspect="1"/>
          </p:cNvPicPr>
          <p:nvPr/>
        </p:nvPicPr>
        <p:blipFill>
          <a:blip r:embed="rId3"/>
          <a:stretch>
            <a:fillRect/>
          </a:stretch>
        </p:blipFill>
        <p:spPr>
          <a:xfrm>
            <a:off x="426461" y="251771"/>
            <a:ext cx="2740564" cy="1067724"/>
          </a:xfrm>
          <a:prstGeom prst="rect">
            <a:avLst/>
          </a:prstGeom>
        </p:spPr>
      </p:pic>
      <p:sp>
        <p:nvSpPr>
          <p:cNvPr id="32" name="文本框 31">
            <a:extLst>
              <a:ext uri="{FF2B5EF4-FFF2-40B4-BE49-F238E27FC236}">
                <a16:creationId xmlns:a16="http://schemas.microsoft.com/office/drawing/2014/main" id="{93F61B68-FDE3-65A1-928C-1142633363FF}"/>
              </a:ext>
            </a:extLst>
          </p:cNvPr>
          <p:cNvSpPr txBox="1"/>
          <p:nvPr/>
        </p:nvSpPr>
        <p:spPr>
          <a:xfrm>
            <a:off x="1638218" y="4007482"/>
            <a:ext cx="2643121" cy="521970"/>
          </a:xfrm>
          <a:prstGeom prst="rect">
            <a:avLst/>
          </a:prstGeom>
          <a:noFill/>
        </p:spPr>
        <p:txBody>
          <a:bodyPr wrap="square">
            <a:spAutoFit/>
          </a:bodyPr>
          <a:lstStyle/>
          <a:p>
            <a:pPr algn="ctr"/>
            <a:r>
              <a:rPr lang="zh-CN" altLang="en-US" sz="2800" dirty="0">
                <a:solidFill>
                  <a:srgbClr val="F9F9F9"/>
                </a:solidFill>
                <a:latin typeface="楷体" panose="02010609060101010101" pitchFamily="49" charset="-122"/>
                <a:ea typeface="楷体" panose="02010609060101010101" pitchFamily="49" charset="-122"/>
                <a:cs typeface="Times New Roman" panose="02020603050405020304" pitchFamily="18" charset="0"/>
              </a:rPr>
              <a:t>政府机构参与</a:t>
            </a:r>
          </a:p>
        </p:txBody>
      </p:sp>
      <p:sp>
        <p:nvSpPr>
          <p:cNvPr id="33" name="文本框 32">
            <a:extLst>
              <a:ext uri="{FF2B5EF4-FFF2-40B4-BE49-F238E27FC236}">
                <a16:creationId xmlns:a16="http://schemas.microsoft.com/office/drawing/2014/main" id="{54090199-E036-D10E-4B5F-B5983ACC8FDC}"/>
              </a:ext>
            </a:extLst>
          </p:cNvPr>
          <p:cNvSpPr txBox="1"/>
          <p:nvPr/>
        </p:nvSpPr>
        <p:spPr>
          <a:xfrm>
            <a:off x="5363903" y="3059364"/>
            <a:ext cx="2643121" cy="521970"/>
          </a:xfrm>
          <a:prstGeom prst="rect">
            <a:avLst/>
          </a:prstGeom>
          <a:noFill/>
        </p:spPr>
        <p:txBody>
          <a:bodyPr wrap="square">
            <a:spAutoFit/>
          </a:bodyPr>
          <a:lstStyle/>
          <a:p>
            <a:pPr algn="ctr"/>
            <a:r>
              <a:rPr lang="zh-CN" altLang="en-US" sz="2800" dirty="0">
                <a:solidFill>
                  <a:srgbClr val="F9F9F9"/>
                </a:solidFill>
                <a:latin typeface="楷体" panose="02010609060101010101" pitchFamily="49" charset="-122"/>
                <a:ea typeface="楷体" panose="02010609060101010101" pitchFamily="49" charset="-122"/>
                <a:cs typeface="Times New Roman" panose="02020603050405020304" pitchFamily="18" charset="0"/>
              </a:rPr>
              <a:t>广泛参与人群</a:t>
            </a:r>
          </a:p>
        </p:txBody>
      </p:sp>
      <p:pic>
        <p:nvPicPr>
          <p:cNvPr id="27" name="图形 26" descr="雇员徽章 纯色填充">
            <a:extLst>
              <a:ext uri="{FF2B5EF4-FFF2-40B4-BE49-F238E27FC236}">
                <a16:creationId xmlns:a16="http://schemas.microsoft.com/office/drawing/2014/main" id="{95DDF0AB-A534-A7B5-88AB-874EA19F4762}"/>
              </a:ext>
            </a:extLst>
          </p:cNvPr>
          <p:cNvPicPr>
            <a:picLocks noChangeAspect="1"/>
          </p:cNvPicPr>
          <p:nvPr/>
        </p:nvPicPr>
        <p:blipFill>
          <a:blip r:embed="rId4">
            <a:lum bright="70000" contrast="-70000"/>
            <a:extLst>
              <a:ext uri="{96DAC541-7B7A-43D3-8B79-37D633B846F1}">
                <asvg:svgBlip xmlns:asvg="http://schemas.microsoft.com/office/drawing/2016/SVG/main" r:embed="rId5"/>
              </a:ext>
            </a:extLst>
          </a:blip>
          <a:stretch>
            <a:fillRect/>
          </a:stretch>
        </p:blipFill>
        <p:spPr>
          <a:xfrm>
            <a:off x="844121" y="3777549"/>
            <a:ext cx="914400" cy="914400"/>
          </a:xfrm>
          <a:prstGeom prst="rect">
            <a:avLst/>
          </a:prstGeom>
        </p:spPr>
      </p:pic>
      <p:pic>
        <p:nvPicPr>
          <p:cNvPr id="22" name="图形 21" descr="业务增长 纯色填充">
            <a:extLst>
              <a:ext uri="{FF2B5EF4-FFF2-40B4-BE49-F238E27FC236}">
                <a16:creationId xmlns:a16="http://schemas.microsoft.com/office/drawing/2014/main" id="{BD99DAB5-C646-7158-0DFF-39CDCD65F88C}"/>
              </a:ext>
            </a:extLst>
          </p:cNvPr>
          <p:cNvPicPr>
            <a:picLocks noChangeAspect="1"/>
          </p:cNvPicPr>
          <p:nvPr/>
        </p:nvPicPr>
        <p:blipFill>
          <a:blip r:embed="rId6">
            <a:lum bright="70000" contrast="-70000"/>
            <a:extLst>
              <a:ext uri="{96DAC541-7B7A-43D3-8B79-37D633B846F1}">
                <asvg:svgBlip xmlns:asvg="http://schemas.microsoft.com/office/drawing/2016/SVG/main" r:embed="rId7"/>
              </a:ext>
            </a:extLst>
          </a:blip>
          <a:stretch>
            <a:fillRect/>
          </a:stretch>
        </p:blipFill>
        <p:spPr>
          <a:xfrm>
            <a:off x="4534910" y="2863149"/>
            <a:ext cx="914400" cy="914400"/>
          </a:xfrm>
          <a:prstGeom prst="rect">
            <a:avLst/>
          </a:prstGeom>
        </p:spPr>
      </p:pic>
      <p:pic>
        <p:nvPicPr>
          <p:cNvPr id="5" name="图形 4" descr="拼图 纯色填充">
            <a:extLst>
              <a:ext uri="{FF2B5EF4-FFF2-40B4-BE49-F238E27FC236}">
                <a16:creationId xmlns:a16="http://schemas.microsoft.com/office/drawing/2014/main" id="{93147512-B6AC-CE19-1710-A9BCB58599E1}"/>
              </a:ext>
            </a:extLst>
          </p:cNvPr>
          <p:cNvPicPr>
            <a:picLocks noChangeAspect="1"/>
          </p:cNvPicPr>
          <p:nvPr/>
        </p:nvPicPr>
        <p:blipFill>
          <a:blip r:embed="rId8">
            <a:lum bright="70000" contrast="-70000"/>
            <a:extLst>
              <a:ext uri="{96DAC541-7B7A-43D3-8B79-37D633B846F1}">
                <asvg:svgBlip xmlns:asvg="http://schemas.microsoft.com/office/drawing/2016/SVG/main" r:embed="rId9"/>
              </a:ext>
            </a:extLst>
          </a:blip>
          <a:stretch>
            <a:fillRect/>
          </a:stretch>
        </p:blipFill>
        <p:spPr>
          <a:xfrm>
            <a:off x="8286140" y="1823896"/>
            <a:ext cx="914400" cy="914400"/>
          </a:xfrm>
          <a:prstGeom prst="rect">
            <a:avLst/>
          </a:prstGeom>
        </p:spPr>
      </p:pic>
      <p:sp>
        <p:nvSpPr>
          <p:cNvPr id="6" name="文本框 5">
            <a:extLst>
              <a:ext uri="{FF2B5EF4-FFF2-40B4-BE49-F238E27FC236}">
                <a16:creationId xmlns:a16="http://schemas.microsoft.com/office/drawing/2014/main" id="{7B97008A-706F-EB75-C4B6-3554DDE7CA42}"/>
              </a:ext>
            </a:extLst>
          </p:cNvPr>
          <p:cNvSpPr txBox="1"/>
          <p:nvPr/>
        </p:nvSpPr>
        <p:spPr>
          <a:xfrm>
            <a:off x="9087865" y="2020111"/>
            <a:ext cx="2643121" cy="521970"/>
          </a:xfrm>
          <a:prstGeom prst="rect">
            <a:avLst/>
          </a:prstGeom>
          <a:noFill/>
        </p:spPr>
        <p:txBody>
          <a:bodyPr wrap="square">
            <a:spAutoFit/>
          </a:bodyPr>
          <a:lstStyle/>
          <a:p>
            <a:pPr algn="ctr"/>
            <a:r>
              <a:rPr lang="zh-CN" altLang="en-US" sz="2800" dirty="0">
                <a:solidFill>
                  <a:srgbClr val="F9F9F9"/>
                </a:solidFill>
                <a:latin typeface="楷体" panose="02010609060101010101" pitchFamily="49" charset="-122"/>
                <a:ea typeface="楷体" panose="02010609060101010101" pitchFamily="49" charset="-122"/>
                <a:cs typeface="Times New Roman" panose="02020603050405020304" pitchFamily="18" charset="0"/>
              </a:rPr>
              <a:t>高定位精确度</a:t>
            </a:r>
          </a:p>
        </p:txBody>
      </p:sp>
      <p:sp>
        <p:nvSpPr>
          <p:cNvPr id="9" name="文本框 8">
            <a:extLst>
              <a:ext uri="{FF2B5EF4-FFF2-40B4-BE49-F238E27FC236}">
                <a16:creationId xmlns:a16="http://schemas.microsoft.com/office/drawing/2014/main" id="{1CC2EEE9-43CF-F891-A80D-786C54431422}"/>
              </a:ext>
            </a:extLst>
          </p:cNvPr>
          <p:cNvSpPr txBox="1"/>
          <p:nvPr/>
        </p:nvSpPr>
        <p:spPr>
          <a:xfrm>
            <a:off x="729958" y="4832982"/>
            <a:ext cx="3314382" cy="1200329"/>
          </a:xfrm>
          <a:prstGeom prst="rect">
            <a:avLst/>
          </a:prstGeom>
          <a:noFill/>
        </p:spPr>
        <p:txBody>
          <a:bodyPr wrap="square">
            <a:spAutoFit/>
          </a:bodyPr>
          <a:lstStyle/>
          <a:p>
            <a:pPr indent="381000" algn="just"/>
            <a:r>
              <a:rPr lang="zh-CN" altLang="en-US" kern="100" dirty="0">
                <a:solidFill>
                  <a:schemeClr val="bg1"/>
                </a:solidFill>
                <a:latin typeface="楷体" panose="02010609060101010101" pitchFamily="49" charset="-122"/>
                <a:ea typeface="楷体" panose="02010609060101010101" pitchFamily="49" charset="-122"/>
                <a:cs typeface="Times New Roman" panose="02020603050405020304" pitchFamily="18" charset="0"/>
              </a:rPr>
              <a:t>在此生态产品中涉及大量基础设施装备改造和制作工作。政府及相关机构的是否参与将对产品服务造成直接影响</a:t>
            </a:r>
            <a:endParaRPr lang="zh-CN" altLang="zh-CN" sz="1800" kern="100" dirty="0">
              <a:solidFill>
                <a:schemeClr val="bg1"/>
              </a:solidFill>
              <a:effectLst/>
              <a:latin typeface="楷体" panose="02010609060101010101" pitchFamily="49" charset="-122"/>
              <a:ea typeface="楷体" panose="02010609060101010101" pitchFamily="49" charset="-122"/>
              <a:cs typeface="Times New Roman" panose="02020603050405020304" pitchFamily="18" charset="0"/>
            </a:endParaRPr>
          </a:p>
        </p:txBody>
      </p:sp>
      <p:sp>
        <p:nvSpPr>
          <p:cNvPr id="10" name="文本框 9">
            <a:extLst>
              <a:ext uri="{FF2B5EF4-FFF2-40B4-BE49-F238E27FC236}">
                <a16:creationId xmlns:a16="http://schemas.microsoft.com/office/drawing/2014/main" id="{0EDF23B0-C7B1-3421-C539-B66B85F52442}"/>
              </a:ext>
            </a:extLst>
          </p:cNvPr>
          <p:cNvSpPr txBox="1"/>
          <p:nvPr/>
        </p:nvSpPr>
        <p:spPr>
          <a:xfrm>
            <a:off x="4438809" y="3777549"/>
            <a:ext cx="3314382" cy="1200329"/>
          </a:xfrm>
          <a:prstGeom prst="rect">
            <a:avLst/>
          </a:prstGeom>
          <a:noFill/>
        </p:spPr>
        <p:txBody>
          <a:bodyPr wrap="square">
            <a:spAutoFit/>
          </a:bodyPr>
          <a:lstStyle/>
          <a:p>
            <a:pPr indent="381000" algn="just"/>
            <a:r>
              <a:rPr lang="zh-CN" altLang="en-US" kern="100" dirty="0">
                <a:solidFill>
                  <a:schemeClr val="bg1"/>
                </a:solidFill>
                <a:latin typeface="楷体" panose="02010609060101010101" pitchFamily="49" charset="-122"/>
                <a:ea typeface="楷体" panose="02010609060101010101" pitchFamily="49" charset="-122"/>
                <a:cs typeface="Times New Roman" panose="02020603050405020304" pitchFamily="18" charset="0"/>
              </a:rPr>
              <a:t>在此生态产品中需要广泛的人群参与志愿服务。虽然简化了志愿方式，但是人群不愿意伸出援手依旧无法改变现状。</a:t>
            </a:r>
            <a:endParaRPr lang="zh-CN" altLang="zh-CN" sz="1800" kern="100" dirty="0">
              <a:solidFill>
                <a:schemeClr val="bg1"/>
              </a:solidFill>
              <a:effectLst/>
              <a:latin typeface="楷体" panose="02010609060101010101" pitchFamily="49" charset="-122"/>
              <a:ea typeface="楷体" panose="02010609060101010101" pitchFamily="49" charset="-122"/>
              <a:cs typeface="Times New Roman" panose="02020603050405020304" pitchFamily="18" charset="0"/>
            </a:endParaRPr>
          </a:p>
        </p:txBody>
      </p:sp>
      <p:sp>
        <p:nvSpPr>
          <p:cNvPr id="11" name="文本框 10">
            <a:extLst>
              <a:ext uri="{FF2B5EF4-FFF2-40B4-BE49-F238E27FC236}">
                <a16:creationId xmlns:a16="http://schemas.microsoft.com/office/drawing/2014/main" id="{7F967A01-725B-5020-7DB9-BC1192DED1AF}"/>
              </a:ext>
            </a:extLst>
          </p:cNvPr>
          <p:cNvSpPr txBox="1"/>
          <p:nvPr/>
        </p:nvSpPr>
        <p:spPr>
          <a:xfrm>
            <a:off x="8286140" y="2929834"/>
            <a:ext cx="3314382" cy="1477328"/>
          </a:xfrm>
          <a:prstGeom prst="rect">
            <a:avLst/>
          </a:prstGeom>
          <a:noFill/>
        </p:spPr>
        <p:txBody>
          <a:bodyPr wrap="square">
            <a:spAutoFit/>
          </a:bodyPr>
          <a:lstStyle/>
          <a:p>
            <a:pPr indent="381000" algn="just"/>
            <a:r>
              <a:rPr lang="zh-CN" altLang="en-US" kern="1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使用</a:t>
            </a:r>
            <a:r>
              <a:rPr lang="en-US" altLang="zh-CN" kern="1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RSSI</a:t>
            </a:r>
            <a:r>
              <a:rPr lang="zh-CN" altLang="en-US" kern="1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算法和时差定位算法时容易受到周围环境变量的干扰。</a:t>
            </a:r>
            <a:r>
              <a:rPr lang="zh-CN" altLang="en-US"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此外，设备的“老化”等不可控因素也可能对定位精度造成干扰。</a:t>
            </a:r>
            <a:endPar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13" name="连接符: 曲线 12">
            <a:extLst>
              <a:ext uri="{FF2B5EF4-FFF2-40B4-BE49-F238E27FC236}">
                <a16:creationId xmlns:a16="http://schemas.microsoft.com/office/drawing/2014/main" id="{82DBB23A-2F3A-585B-ABA0-A0BF106BBCE7}"/>
              </a:ext>
            </a:extLst>
          </p:cNvPr>
          <p:cNvCxnSpPr>
            <a:cxnSpLocks/>
          </p:cNvCxnSpPr>
          <p:nvPr/>
        </p:nvCxnSpPr>
        <p:spPr>
          <a:xfrm flipV="1">
            <a:off x="920750" y="4691949"/>
            <a:ext cx="10958888" cy="1627681"/>
          </a:xfrm>
          <a:prstGeom prst="curvedConnector3">
            <a:avLst>
              <a:gd name="adj1" fmla="val 50000"/>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连接符: 曲线 19">
            <a:extLst>
              <a:ext uri="{FF2B5EF4-FFF2-40B4-BE49-F238E27FC236}">
                <a16:creationId xmlns:a16="http://schemas.microsoft.com/office/drawing/2014/main" id="{53FA819C-4B93-4A99-E731-B9E32959EEA5}"/>
              </a:ext>
            </a:extLst>
          </p:cNvPr>
          <p:cNvCxnSpPr>
            <a:cxnSpLocks/>
          </p:cNvCxnSpPr>
          <p:nvPr/>
        </p:nvCxnSpPr>
        <p:spPr>
          <a:xfrm flipV="1">
            <a:off x="970280" y="4721146"/>
            <a:ext cx="10958888" cy="1627681"/>
          </a:xfrm>
          <a:prstGeom prst="curvedConnector3">
            <a:avLst>
              <a:gd name="adj1" fmla="val 50000"/>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连接符: 曲线 20">
            <a:extLst>
              <a:ext uri="{FF2B5EF4-FFF2-40B4-BE49-F238E27FC236}">
                <a16:creationId xmlns:a16="http://schemas.microsoft.com/office/drawing/2014/main" id="{633B29D5-5AE6-ABE6-C1AE-A4CDFDC6E956}"/>
              </a:ext>
            </a:extLst>
          </p:cNvPr>
          <p:cNvCxnSpPr>
            <a:cxnSpLocks/>
          </p:cNvCxnSpPr>
          <p:nvPr/>
        </p:nvCxnSpPr>
        <p:spPr>
          <a:xfrm flipV="1">
            <a:off x="1019810" y="4758407"/>
            <a:ext cx="10958888" cy="1627681"/>
          </a:xfrm>
          <a:prstGeom prst="curvedConnector3">
            <a:avLst>
              <a:gd name="adj1" fmla="val 50000"/>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5" name="图形 24" descr="骑着带篮子自行车的女人">
            <a:extLst>
              <a:ext uri="{FF2B5EF4-FFF2-40B4-BE49-F238E27FC236}">
                <a16:creationId xmlns:a16="http://schemas.microsoft.com/office/drawing/2014/main" id="{99359D32-8F3E-A0B4-C313-2B36F7C2155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10309411" y="5415312"/>
            <a:ext cx="1756306" cy="1471884"/>
          </a:xfrm>
          <a:prstGeom prst="rect">
            <a:avLst/>
          </a:prstGeom>
        </p:spPr>
      </p:pic>
      <p:pic>
        <p:nvPicPr>
          <p:cNvPr id="30" name="图形 29" descr="拄着拐杖行走的女人">
            <a:extLst>
              <a:ext uri="{FF2B5EF4-FFF2-40B4-BE49-F238E27FC236}">
                <a16:creationId xmlns:a16="http://schemas.microsoft.com/office/drawing/2014/main" id="{B03B5260-D0C9-4FB7-548B-083593028E1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696153" y="5381290"/>
            <a:ext cx="608223" cy="1646208"/>
          </a:xfrm>
          <a:prstGeom prst="rect">
            <a:avLst/>
          </a:prstGeom>
        </p:spPr>
      </p:pic>
      <p:pic>
        <p:nvPicPr>
          <p:cNvPr id="36" name="图形 35" descr="带有短头发的男孩">
            <a:extLst>
              <a:ext uri="{FF2B5EF4-FFF2-40B4-BE49-F238E27FC236}">
                <a16:creationId xmlns:a16="http://schemas.microsoft.com/office/drawing/2014/main" id="{D93D909E-9600-E87D-203A-3E651182CFB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H="1">
            <a:off x="11141697" y="5201211"/>
            <a:ext cx="259106" cy="314325"/>
          </a:xfrm>
          <a:prstGeom prst="rect">
            <a:avLst/>
          </a:prstGeom>
        </p:spPr>
      </p:pic>
      <p:pic>
        <p:nvPicPr>
          <p:cNvPr id="40" name="图形 39" descr="短发的小孩">
            <a:extLst>
              <a:ext uri="{FF2B5EF4-FFF2-40B4-BE49-F238E27FC236}">
                <a16:creationId xmlns:a16="http://schemas.microsoft.com/office/drawing/2014/main" id="{027EA249-A9E8-6628-E50E-A38CEAB1ED8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919995" y="5212058"/>
            <a:ext cx="252455" cy="293841"/>
          </a:xfrm>
          <a:prstGeom prst="rect">
            <a:avLst/>
          </a:prstGeom>
        </p:spPr>
      </p:pic>
      <p:pic>
        <p:nvPicPr>
          <p:cNvPr id="42" name="图形 41" descr="一张笑脸">
            <a:extLst>
              <a:ext uri="{FF2B5EF4-FFF2-40B4-BE49-F238E27FC236}">
                <a16:creationId xmlns:a16="http://schemas.microsoft.com/office/drawing/2014/main" id="{2136F966-8450-F869-8A3E-763E9A54007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flipH="1">
            <a:off x="11172190" y="5294339"/>
            <a:ext cx="168630" cy="173899"/>
          </a:xfrm>
          <a:prstGeom prst="rect">
            <a:avLst/>
          </a:prstGeom>
        </p:spPr>
      </p:pic>
      <p:pic>
        <p:nvPicPr>
          <p:cNvPr id="44" name="图形 43" descr="厚重的太阳镜">
            <a:extLst>
              <a:ext uri="{FF2B5EF4-FFF2-40B4-BE49-F238E27FC236}">
                <a16:creationId xmlns:a16="http://schemas.microsoft.com/office/drawing/2014/main" id="{0DF9493B-D6B9-ED00-1E70-6916D28D2DA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900968" y="5331426"/>
            <a:ext cx="290508" cy="99727"/>
          </a:xfrm>
          <a:prstGeom prst="rect">
            <a:avLst/>
          </a:prstGeom>
        </p:spPr>
      </p:pic>
      <p:sp>
        <p:nvSpPr>
          <p:cNvPr id="45" name="文本框 44">
            <a:extLst>
              <a:ext uri="{FF2B5EF4-FFF2-40B4-BE49-F238E27FC236}">
                <a16:creationId xmlns:a16="http://schemas.microsoft.com/office/drawing/2014/main" id="{0F16CE0B-A68C-C73D-560C-875F5631DCD9}"/>
              </a:ext>
            </a:extLst>
          </p:cNvPr>
          <p:cNvSpPr txBox="1"/>
          <p:nvPr/>
        </p:nvSpPr>
        <p:spPr>
          <a:xfrm>
            <a:off x="21216976" y="-6172457"/>
            <a:ext cx="2643121" cy="521970"/>
          </a:xfrm>
          <a:prstGeom prst="rect">
            <a:avLst/>
          </a:prstGeom>
          <a:noFill/>
        </p:spPr>
        <p:txBody>
          <a:bodyPr wrap="square">
            <a:spAutoFit/>
          </a:bodyPr>
          <a:lstStyle/>
          <a:p>
            <a:pPr algn="ctr"/>
            <a:r>
              <a:rPr lang="zh-CN" altLang="en-US" sz="2800" dirty="0">
                <a:solidFill>
                  <a:srgbClr val="F9F9F9"/>
                </a:solidFill>
                <a:latin typeface="楷体" panose="02010609060101010101" pitchFamily="49" charset="-122"/>
                <a:ea typeface="楷体" panose="02010609060101010101" pitchFamily="49" charset="-122"/>
                <a:cs typeface="Times New Roman" panose="02020603050405020304" pitchFamily="18" charset="0"/>
              </a:rPr>
              <a:t>生活实用程度</a:t>
            </a:r>
          </a:p>
        </p:txBody>
      </p:sp>
      <p:pic>
        <p:nvPicPr>
          <p:cNvPr id="46" name="图片 45">
            <a:extLst>
              <a:ext uri="{FF2B5EF4-FFF2-40B4-BE49-F238E27FC236}">
                <a16:creationId xmlns:a16="http://schemas.microsoft.com/office/drawing/2014/main" id="{4C160DA8-83BD-F3A8-D1EA-3CC1C6912E0F}"/>
              </a:ext>
            </a:extLst>
          </p:cNvPr>
          <p:cNvPicPr>
            <a:picLocks noChangeAspect="1"/>
          </p:cNvPicPr>
          <p:nvPr/>
        </p:nvPicPr>
        <p:blipFill>
          <a:blip r:embed="rId3"/>
          <a:stretch>
            <a:fillRect/>
          </a:stretch>
        </p:blipFill>
        <p:spPr>
          <a:xfrm>
            <a:off x="12618461" y="-6308439"/>
            <a:ext cx="2740564" cy="1067724"/>
          </a:xfrm>
          <a:prstGeom prst="rect">
            <a:avLst/>
          </a:prstGeom>
        </p:spPr>
      </p:pic>
      <p:sp>
        <p:nvSpPr>
          <p:cNvPr id="47" name="Freeform 232">
            <a:extLst>
              <a:ext uri="{FF2B5EF4-FFF2-40B4-BE49-F238E27FC236}">
                <a16:creationId xmlns:a16="http://schemas.microsoft.com/office/drawing/2014/main" id="{93227103-87D4-2844-8D02-B15244718BD9}"/>
              </a:ext>
            </a:extLst>
          </p:cNvPr>
          <p:cNvSpPr>
            <a:spLocks noEditPoints="1"/>
          </p:cNvSpPr>
          <p:nvPr/>
        </p:nvSpPr>
        <p:spPr bwMode="auto">
          <a:xfrm>
            <a:off x="13304477" y="-4829068"/>
            <a:ext cx="315179" cy="439514"/>
          </a:xfrm>
          <a:custGeom>
            <a:avLst/>
            <a:gdLst>
              <a:gd name="T0" fmla="*/ 43 w 46"/>
              <a:gd name="T1" fmla="*/ 6 h 64"/>
              <a:gd name="T2" fmla="*/ 46 w 46"/>
              <a:gd name="T3" fmla="*/ 6 h 64"/>
              <a:gd name="T4" fmla="*/ 46 w 46"/>
              <a:gd name="T5" fmla="*/ 0 h 64"/>
              <a:gd name="T6" fmla="*/ 0 w 46"/>
              <a:gd name="T7" fmla="*/ 0 h 64"/>
              <a:gd name="T8" fmla="*/ 0 w 46"/>
              <a:gd name="T9" fmla="*/ 6 h 64"/>
              <a:gd name="T10" fmla="*/ 4 w 46"/>
              <a:gd name="T11" fmla="*/ 6 h 64"/>
              <a:gd name="T12" fmla="*/ 17 w 46"/>
              <a:gd name="T13" fmla="*/ 29 h 64"/>
              <a:gd name="T14" fmla="*/ 17 w 46"/>
              <a:gd name="T15" fmla="*/ 36 h 64"/>
              <a:gd name="T16" fmla="*/ 4 w 46"/>
              <a:gd name="T17" fmla="*/ 58 h 64"/>
              <a:gd name="T18" fmla="*/ 0 w 46"/>
              <a:gd name="T19" fmla="*/ 58 h 64"/>
              <a:gd name="T20" fmla="*/ 0 w 46"/>
              <a:gd name="T21" fmla="*/ 64 h 64"/>
              <a:gd name="T22" fmla="*/ 46 w 46"/>
              <a:gd name="T23" fmla="*/ 64 h 64"/>
              <a:gd name="T24" fmla="*/ 46 w 46"/>
              <a:gd name="T25" fmla="*/ 58 h 64"/>
              <a:gd name="T26" fmla="*/ 43 w 46"/>
              <a:gd name="T27" fmla="*/ 58 h 64"/>
              <a:gd name="T28" fmla="*/ 30 w 46"/>
              <a:gd name="T29" fmla="*/ 36 h 64"/>
              <a:gd name="T30" fmla="*/ 30 w 46"/>
              <a:gd name="T31" fmla="*/ 29 h 64"/>
              <a:gd name="T32" fmla="*/ 43 w 46"/>
              <a:gd name="T33" fmla="*/ 6 h 64"/>
              <a:gd name="T34" fmla="*/ 28 w 46"/>
              <a:gd name="T35" fmla="*/ 38 h 64"/>
              <a:gd name="T36" fmla="*/ 40 w 46"/>
              <a:gd name="T37" fmla="*/ 58 h 64"/>
              <a:gd name="T38" fmla="*/ 37 w 46"/>
              <a:gd name="T39" fmla="*/ 58 h 64"/>
              <a:gd name="T40" fmla="*/ 31 w 46"/>
              <a:gd name="T41" fmla="*/ 51 h 64"/>
              <a:gd name="T42" fmla="*/ 24 w 46"/>
              <a:gd name="T43" fmla="*/ 43 h 64"/>
              <a:gd name="T44" fmla="*/ 17 w 46"/>
              <a:gd name="T45" fmla="*/ 51 h 64"/>
              <a:gd name="T46" fmla="*/ 11 w 46"/>
              <a:gd name="T47" fmla="*/ 58 h 64"/>
              <a:gd name="T48" fmla="*/ 7 w 46"/>
              <a:gd name="T49" fmla="*/ 58 h 64"/>
              <a:gd name="T50" fmla="*/ 19 w 46"/>
              <a:gd name="T51" fmla="*/ 38 h 64"/>
              <a:gd name="T52" fmla="*/ 20 w 46"/>
              <a:gd name="T53" fmla="*/ 38 h 64"/>
              <a:gd name="T54" fmla="*/ 20 w 46"/>
              <a:gd name="T55" fmla="*/ 26 h 64"/>
              <a:gd name="T56" fmla="*/ 19 w 46"/>
              <a:gd name="T57" fmla="*/ 26 h 64"/>
              <a:gd name="T58" fmla="*/ 7 w 46"/>
              <a:gd name="T59" fmla="*/ 6 h 64"/>
              <a:gd name="T60" fmla="*/ 40 w 46"/>
              <a:gd name="T61" fmla="*/ 6 h 64"/>
              <a:gd name="T62" fmla="*/ 28 w 46"/>
              <a:gd name="T63" fmla="*/ 26 h 64"/>
              <a:gd name="T64" fmla="*/ 27 w 46"/>
              <a:gd name="T65" fmla="*/ 26 h 64"/>
              <a:gd name="T66" fmla="*/ 27 w 46"/>
              <a:gd name="T67" fmla="*/ 38 h 64"/>
              <a:gd name="T68" fmla="*/ 28 w 46"/>
              <a:gd name="T69" fmla="*/ 3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6" h="64">
                <a:moveTo>
                  <a:pt x="43" y="6"/>
                </a:moveTo>
                <a:cubicBezTo>
                  <a:pt x="46" y="6"/>
                  <a:pt x="46" y="6"/>
                  <a:pt x="46" y="6"/>
                </a:cubicBezTo>
                <a:cubicBezTo>
                  <a:pt x="46" y="0"/>
                  <a:pt x="46" y="0"/>
                  <a:pt x="46" y="0"/>
                </a:cubicBezTo>
                <a:cubicBezTo>
                  <a:pt x="0" y="0"/>
                  <a:pt x="0" y="0"/>
                  <a:pt x="0" y="0"/>
                </a:cubicBezTo>
                <a:cubicBezTo>
                  <a:pt x="0" y="6"/>
                  <a:pt x="0" y="6"/>
                  <a:pt x="0" y="6"/>
                </a:cubicBezTo>
                <a:cubicBezTo>
                  <a:pt x="4" y="6"/>
                  <a:pt x="4" y="6"/>
                  <a:pt x="4" y="6"/>
                </a:cubicBezTo>
                <a:cubicBezTo>
                  <a:pt x="5" y="18"/>
                  <a:pt x="9" y="26"/>
                  <a:pt x="17" y="29"/>
                </a:cubicBezTo>
                <a:cubicBezTo>
                  <a:pt x="17" y="36"/>
                  <a:pt x="17" y="36"/>
                  <a:pt x="17" y="36"/>
                </a:cubicBezTo>
                <a:cubicBezTo>
                  <a:pt x="9" y="38"/>
                  <a:pt x="5" y="46"/>
                  <a:pt x="4" y="58"/>
                </a:cubicBezTo>
                <a:cubicBezTo>
                  <a:pt x="0" y="58"/>
                  <a:pt x="0" y="58"/>
                  <a:pt x="0" y="58"/>
                </a:cubicBezTo>
                <a:cubicBezTo>
                  <a:pt x="0" y="64"/>
                  <a:pt x="0" y="64"/>
                  <a:pt x="0" y="64"/>
                </a:cubicBezTo>
                <a:cubicBezTo>
                  <a:pt x="46" y="64"/>
                  <a:pt x="46" y="64"/>
                  <a:pt x="46" y="64"/>
                </a:cubicBezTo>
                <a:cubicBezTo>
                  <a:pt x="46" y="58"/>
                  <a:pt x="46" y="58"/>
                  <a:pt x="46" y="58"/>
                </a:cubicBezTo>
                <a:cubicBezTo>
                  <a:pt x="43" y="58"/>
                  <a:pt x="43" y="58"/>
                  <a:pt x="43" y="58"/>
                </a:cubicBezTo>
                <a:cubicBezTo>
                  <a:pt x="42" y="46"/>
                  <a:pt x="38" y="38"/>
                  <a:pt x="30" y="36"/>
                </a:cubicBezTo>
                <a:cubicBezTo>
                  <a:pt x="30" y="29"/>
                  <a:pt x="30" y="29"/>
                  <a:pt x="30" y="29"/>
                </a:cubicBezTo>
                <a:cubicBezTo>
                  <a:pt x="38" y="26"/>
                  <a:pt x="42" y="18"/>
                  <a:pt x="43" y="6"/>
                </a:cubicBezTo>
                <a:close/>
                <a:moveTo>
                  <a:pt x="28" y="38"/>
                </a:moveTo>
                <a:cubicBezTo>
                  <a:pt x="37" y="40"/>
                  <a:pt x="39" y="49"/>
                  <a:pt x="40" y="58"/>
                </a:cubicBezTo>
                <a:cubicBezTo>
                  <a:pt x="37" y="58"/>
                  <a:pt x="37" y="58"/>
                  <a:pt x="37" y="58"/>
                </a:cubicBezTo>
                <a:cubicBezTo>
                  <a:pt x="31" y="51"/>
                  <a:pt x="31" y="51"/>
                  <a:pt x="31" y="51"/>
                </a:cubicBezTo>
                <a:cubicBezTo>
                  <a:pt x="24" y="43"/>
                  <a:pt x="24" y="43"/>
                  <a:pt x="24" y="43"/>
                </a:cubicBezTo>
                <a:cubicBezTo>
                  <a:pt x="17" y="51"/>
                  <a:pt x="17" y="51"/>
                  <a:pt x="17" y="51"/>
                </a:cubicBezTo>
                <a:cubicBezTo>
                  <a:pt x="11" y="58"/>
                  <a:pt x="11" y="58"/>
                  <a:pt x="11" y="58"/>
                </a:cubicBezTo>
                <a:cubicBezTo>
                  <a:pt x="7" y="58"/>
                  <a:pt x="7" y="58"/>
                  <a:pt x="7" y="58"/>
                </a:cubicBezTo>
                <a:cubicBezTo>
                  <a:pt x="8" y="49"/>
                  <a:pt x="10" y="40"/>
                  <a:pt x="19" y="38"/>
                </a:cubicBezTo>
                <a:cubicBezTo>
                  <a:pt x="20" y="38"/>
                  <a:pt x="20" y="38"/>
                  <a:pt x="20" y="38"/>
                </a:cubicBezTo>
                <a:cubicBezTo>
                  <a:pt x="20" y="26"/>
                  <a:pt x="20" y="26"/>
                  <a:pt x="20" y="26"/>
                </a:cubicBezTo>
                <a:cubicBezTo>
                  <a:pt x="19" y="26"/>
                  <a:pt x="19" y="26"/>
                  <a:pt x="19" y="26"/>
                </a:cubicBezTo>
                <a:cubicBezTo>
                  <a:pt x="10" y="24"/>
                  <a:pt x="8" y="15"/>
                  <a:pt x="7" y="6"/>
                </a:cubicBezTo>
                <a:cubicBezTo>
                  <a:pt x="40" y="6"/>
                  <a:pt x="40" y="6"/>
                  <a:pt x="40" y="6"/>
                </a:cubicBezTo>
                <a:cubicBezTo>
                  <a:pt x="39" y="15"/>
                  <a:pt x="37" y="24"/>
                  <a:pt x="28" y="26"/>
                </a:cubicBezTo>
                <a:cubicBezTo>
                  <a:pt x="27" y="26"/>
                  <a:pt x="27" y="26"/>
                  <a:pt x="27" y="26"/>
                </a:cubicBezTo>
                <a:cubicBezTo>
                  <a:pt x="27" y="38"/>
                  <a:pt x="27" y="38"/>
                  <a:pt x="27" y="38"/>
                </a:cubicBezTo>
                <a:lnTo>
                  <a:pt x="28" y="38"/>
                </a:lnTo>
                <a:close/>
              </a:path>
            </a:pathLst>
          </a:custGeom>
          <a:solidFill>
            <a:srgbClr val="223462"/>
          </a:solidFill>
          <a:ln>
            <a:noFill/>
          </a:ln>
        </p:spPr>
        <p:txBody>
          <a:bodyPr vert="horz" wrap="square" lIns="91440" tIns="45720" rIns="91440" bIns="45720" numCol="1" anchor="t" anchorCtr="0" compatLnSpc="1"/>
          <a:lstStyle/>
          <a:p>
            <a:endParaRPr lang="id-ID" sz="1350">
              <a:cs typeface="+mn-ea"/>
              <a:sym typeface="+mn-lt"/>
            </a:endParaRPr>
          </a:p>
        </p:txBody>
      </p:sp>
      <p:grpSp>
        <p:nvGrpSpPr>
          <p:cNvPr id="48" name="组合 47">
            <a:extLst>
              <a:ext uri="{FF2B5EF4-FFF2-40B4-BE49-F238E27FC236}">
                <a16:creationId xmlns:a16="http://schemas.microsoft.com/office/drawing/2014/main" id="{300B6832-B142-6EF0-CC6A-7D07AAC869EC}"/>
              </a:ext>
            </a:extLst>
          </p:cNvPr>
          <p:cNvGrpSpPr/>
          <p:nvPr/>
        </p:nvGrpSpPr>
        <p:grpSpPr>
          <a:xfrm rot="13458849">
            <a:off x="22807004" y="-3284961"/>
            <a:ext cx="472886" cy="476019"/>
            <a:chOff x="834757" y="3713061"/>
            <a:chExt cx="372502" cy="374970"/>
          </a:xfrm>
          <a:solidFill>
            <a:srgbClr val="223462"/>
          </a:solidFill>
        </p:grpSpPr>
        <p:sp>
          <p:nvSpPr>
            <p:cNvPr id="49" name="Freeform 227">
              <a:extLst>
                <a:ext uri="{FF2B5EF4-FFF2-40B4-BE49-F238E27FC236}">
                  <a16:creationId xmlns:a16="http://schemas.microsoft.com/office/drawing/2014/main" id="{AD0379F5-B5A1-B271-A48A-BA9F043D2432}"/>
                </a:ext>
              </a:extLst>
            </p:cNvPr>
            <p:cNvSpPr>
              <a:spLocks noEditPoints="1"/>
            </p:cNvSpPr>
            <p:nvPr/>
          </p:nvSpPr>
          <p:spPr bwMode="auto">
            <a:xfrm>
              <a:off x="834757" y="3831472"/>
              <a:ext cx="256559" cy="256559"/>
            </a:xfrm>
            <a:custGeom>
              <a:avLst/>
              <a:gdLst>
                <a:gd name="T0" fmla="*/ 42 w 44"/>
                <a:gd name="T1" fmla="*/ 18 h 44"/>
                <a:gd name="T2" fmla="*/ 35 w 44"/>
                <a:gd name="T3" fmla="*/ 18 h 44"/>
                <a:gd name="T4" fmla="*/ 34 w 44"/>
                <a:gd name="T5" fmla="*/ 14 h 44"/>
                <a:gd name="T6" fmla="*/ 38 w 44"/>
                <a:gd name="T7" fmla="*/ 10 h 44"/>
                <a:gd name="T8" fmla="*/ 38 w 44"/>
                <a:gd name="T9" fmla="*/ 7 h 44"/>
                <a:gd name="T10" fmla="*/ 36 w 44"/>
                <a:gd name="T11" fmla="*/ 5 h 44"/>
                <a:gd name="T12" fmla="*/ 33 w 44"/>
                <a:gd name="T13" fmla="*/ 5 h 44"/>
                <a:gd name="T14" fmla="*/ 29 w 44"/>
                <a:gd name="T15" fmla="*/ 9 h 44"/>
                <a:gd name="T16" fmla="*/ 25 w 44"/>
                <a:gd name="T17" fmla="*/ 8 h 44"/>
                <a:gd name="T18" fmla="*/ 25 w 44"/>
                <a:gd name="T19" fmla="*/ 2 h 44"/>
                <a:gd name="T20" fmla="*/ 23 w 44"/>
                <a:gd name="T21" fmla="*/ 0 h 44"/>
                <a:gd name="T22" fmla="*/ 20 w 44"/>
                <a:gd name="T23" fmla="*/ 0 h 44"/>
                <a:gd name="T24" fmla="*/ 18 w 44"/>
                <a:gd name="T25" fmla="*/ 2 h 44"/>
                <a:gd name="T26" fmla="*/ 18 w 44"/>
                <a:gd name="T27" fmla="*/ 8 h 44"/>
                <a:gd name="T28" fmla="*/ 14 w 44"/>
                <a:gd name="T29" fmla="*/ 9 h 44"/>
                <a:gd name="T30" fmla="*/ 10 w 44"/>
                <a:gd name="T31" fmla="*/ 6 h 44"/>
                <a:gd name="T32" fmla="*/ 7 w 44"/>
                <a:gd name="T33" fmla="*/ 6 h 44"/>
                <a:gd name="T34" fmla="*/ 5 w 44"/>
                <a:gd name="T35" fmla="*/ 8 h 44"/>
                <a:gd name="T36" fmla="*/ 5 w 44"/>
                <a:gd name="T37" fmla="*/ 11 h 44"/>
                <a:gd name="T38" fmla="*/ 9 w 44"/>
                <a:gd name="T39" fmla="*/ 15 h 44"/>
                <a:gd name="T40" fmla="*/ 7 w 44"/>
                <a:gd name="T41" fmla="*/ 19 h 44"/>
                <a:gd name="T42" fmla="*/ 2 w 44"/>
                <a:gd name="T43" fmla="*/ 19 h 44"/>
                <a:gd name="T44" fmla="*/ 0 w 44"/>
                <a:gd name="T45" fmla="*/ 21 h 44"/>
                <a:gd name="T46" fmla="*/ 0 w 44"/>
                <a:gd name="T47" fmla="*/ 24 h 44"/>
                <a:gd name="T48" fmla="*/ 2 w 44"/>
                <a:gd name="T49" fmla="*/ 26 h 44"/>
                <a:gd name="T50" fmla="*/ 7 w 44"/>
                <a:gd name="T51" fmla="*/ 26 h 44"/>
                <a:gd name="T52" fmla="*/ 9 w 44"/>
                <a:gd name="T53" fmla="*/ 30 h 44"/>
                <a:gd name="T54" fmla="*/ 6 w 44"/>
                <a:gd name="T55" fmla="*/ 34 h 44"/>
                <a:gd name="T56" fmla="*/ 6 w 44"/>
                <a:gd name="T57" fmla="*/ 37 h 44"/>
                <a:gd name="T58" fmla="*/ 8 w 44"/>
                <a:gd name="T59" fmla="*/ 39 h 44"/>
                <a:gd name="T60" fmla="*/ 11 w 44"/>
                <a:gd name="T61" fmla="*/ 39 h 44"/>
                <a:gd name="T62" fmla="*/ 15 w 44"/>
                <a:gd name="T63" fmla="*/ 35 h 44"/>
                <a:gd name="T64" fmla="*/ 19 w 44"/>
                <a:gd name="T65" fmla="*/ 36 h 44"/>
                <a:gd name="T66" fmla="*/ 19 w 44"/>
                <a:gd name="T67" fmla="*/ 42 h 44"/>
                <a:gd name="T68" fmla="*/ 21 w 44"/>
                <a:gd name="T69" fmla="*/ 44 h 44"/>
                <a:gd name="T70" fmla="*/ 24 w 44"/>
                <a:gd name="T71" fmla="*/ 44 h 44"/>
                <a:gd name="T72" fmla="*/ 26 w 44"/>
                <a:gd name="T73" fmla="*/ 42 h 44"/>
                <a:gd name="T74" fmla="*/ 26 w 44"/>
                <a:gd name="T75" fmla="*/ 36 h 44"/>
                <a:gd name="T76" fmla="*/ 30 w 44"/>
                <a:gd name="T77" fmla="*/ 34 h 44"/>
                <a:gd name="T78" fmla="*/ 34 w 44"/>
                <a:gd name="T79" fmla="*/ 38 h 44"/>
                <a:gd name="T80" fmla="*/ 37 w 44"/>
                <a:gd name="T81" fmla="*/ 38 h 44"/>
                <a:gd name="T82" fmla="*/ 39 w 44"/>
                <a:gd name="T83" fmla="*/ 36 h 44"/>
                <a:gd name="T84" fmla="*/ 39 w 44"/>
                <a:gd name="T85" fmla="*/ 33 h 44"/>
                <a:gd name="T86" fmla="*/ 35 w 44"/>
                <a:gd name="T87" fmla="*/ 28 h 44"/>
                <a:gd name="T88" fmla="*/ 36 w 44"/>
                <a:gd name="T89" fmla="*/ 25 h 44"/>
                <a:gd name="T90" fmla="*/ 42 w 44"/>
                <a:gd name="T91" fmla="*/ 25 h 44"/>
                <a:gd name="T92" fmla="*/ 44 w 44"/>
                <a:gd name="T93" fmla="*/ 23 h 44"/>
                <a:gd name="T94" fmla="*/ 44 w 44"/>
                <a:gd name="T95" fmla="*/ 20 h 44"/>
                <a:gd name="T96" fmla="*/ 42 w 44"/>
                <a:gd name="T97" fmla="*/ 18 h 44"/>
                <a:gd name="T98" fmla="*/ 21 w 44"/>
                <a:gd name="T99" fmla="*/ 28 h 44"/>
                <a:gd name="T100" fmla="*/ 15 w 44"/>
                <a:gd name="T101" fmla="*/ 22 h 44"/>
                <a:gd name="T102" fmla="*/ 21 w 44"/>
                <a:gd name="T103" fmla="*/ 16 h 44"/>
                <a:gd name="T104" fmla="*/ 28 w 44"/>
                <a:gd name="T105" fmla="*/ 22 h 44"/>
                <a:gd name="T106" fmla="*/ 21 w 44"/>
                <a:gd name="T107" fmla="*/ 2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44">
                  <a:moveTo>
                    <a:pt x="42" y="18"/>
                  </a:moveTo>
                  <a:cubicBezTo>
                    <a:pt x="35" y="18"/>
                    <a:pt x="35" y="18"/>
                    <a:pt x="35" y="18"/>
                  </a:cubicBezTo>
                  <a:cubicBezTo>
                    <a:pt x="35" y="17"/>
                    <a:pt x="35" y="15"/>
                    <a:pt x="34" y="14"/>
                  </a:cubicBezTo>
                  <a:cubicBezTo>
                    <a:pt x="38" y="10"/>
                    <a:pt x="38" y="10"/>
                    <a:pt x="38" y="10"/>
                  </a:cubicBezTo>
                  <a:cubicBezTo>
                    <a:pt x="39" y="9"/>
                    <a:pt x="39" y="8"/>
                    <a:pt x="38" y="7"/>
                  </a:cubicBezTo>
                  <a:cubicBezTo>
                    <a:pt x="36" y="5"/>
                    <a:pt x="36" y="5"/>
                    <a:pt x="36" y="5"/>
                  </a:cubicBezTo>
                  <a:cubicBezTo>
                    <a:pt x="35" y="4"/>
                    <a:pt x="34" y="4"/>
                    <a:pt x="33" y="5"/>
                  </a:cubicBezTo>
                  <a:cubicBezTo>
                    <a:pt x="29" y="9"/>
                    <a:pt x="29" y="9"/>
                    <a:pt x="29" y="9"/>
                  </a:cubicBezTo>
                  <a:cubicBezTo>
                    <a:pt x="28" y="9"/>
                    <a:pt x="26" y="8"/>
                    <a:pt x="25" y="8"/>
                  </a:cubicBezTo>
                  <a:cubicBezTo>
                    <a:pt x="25" y="2"/>
                    <a:pt x="25" y="2"/>
                    <a:pt x="25" y="2"/>
                  </a:cubicBezTo>
                  <a:cubicBezTo>
                    <a:pt x="25" y="1"/>
                    <a:pt x="24" y="0"/>
                    <a:pt x="23" y="0"/>
                  </a:cubicBezTo>
                  <a:cubicBezTo>
                    <a:pt x="20" y="0"/>
                    <a:pt x="20" y="0"/>
                    <a:pt x="20" y="0"/>
                  </a:cubicBezTo>
                  <a:cubicBezTo>
                    <a:pt x="19" y="0"/>
                    <a:pt x="18" y="1"/>
                    <a:pt x="18" y="2"/>
                  </a:cubicBezTo>
                  <a:cubicBezTo>
                    <a:pt x="18" y="8"/>
                    <a:pt x="18" y="8"/>
                    <a:pt x="18" y="8"/>
                  </a:cubicBezTo>
                  <a:cubicBezTo>
                    <a:pt x="16" y="8"/>
                    <a:pt x="15" y="9"/>
                    <a:pt x="14" y="9"/>
                  </a:cubicBezTo>
                  <a:cubicBezTo>
                    <a:pt x="10" y="6"/>
                    <a:pt x="10" y="6"/>
                    <a:pt x="10" y="6"/>
                  </a:cubicBezTo>
                  <a:cubicBezTo>
                    <a:pt x="9" y="5"/>
                    <a:pt x="8" y="5"/>
                    <a:pt x="7" y="6"/>
                  </a:cubicBezTo>
                  <a:cubicBezTo>
                    <a:pt x="5" y="8"/>
                    <a:pt x="5" y="8"/>
                    <a:pt x="5" y="8"/>
                  </a:cubicBezTo>
                  <a:cubicBezTo>
                    <a:pt x="4" y="9"/>
                    <a:pt x="4" y="10"/>
                    <a:pt x="5" y="11"/>
                  </a:cubicBezTo>
                  <a:cubicBezTo>
                    <a:pt x="9" y="15"/>
                    <a:pt x="9" y="15"/>
                    <a:pt x="9" y="15"/>
                  </a:cubicBezTo>
                  <a:cubicBezTo>
                    <a:pt x="8" y="16"/>
                    <a:pt x="7" y="17"/>
                    <a:pt x="7" y="19"/>
                  </a:cubicBezTo>
                  <a:cubicBezTo>
                    <a:pt x="2" y="19"/>
                    <a:pt x="2" y="19"/>
                    <a:pt x="2" y="19"/>
                  </a:cubicBezTo>
                  <a:cubicBezTo>
                    <a:pt x="1" y="19"/>
                    <a:pt x="0" y="20"/>
                    <a:pt x="0" y="21"/>
                  </a:cubicBezTo>
                  <a:cubicBezTo>
                    <a:pt x="0" y="24"/>
                    <a:pt x="0" y="24"/>
                    <a:pt x="0" y="24"/>
                  </a:cubicBezTo>
                  <a:cubicBezTo>
                    <a:pt x="0" y="25"/>
                    <a:pt x="1" y="26"/>
                    <a:pt x="2" y="26"/>
                  </a:cubicBezTo>
                  <a:cubicBezTo>
                    <a:pt x="7" y="26"/>
                    <a:pt x="7" y="26"/>
                    <a:pt x="7" y="26"/>
                  </a:cubicBezTo>
                  <a:cubicBezTo>
                    <a:pt x="8" y="28"/>
                    <a:pt x="8" y="29"/>
                    <a:pt x="9" y="30"/>
                  </a:cubicBezTo>
                  <a:cubicBezTo>
                    <a:pt x="6" y="34"/>
                    <a:pt x="6" y="34"/>
                    <a:pt x="6" y="34"/>
                  </a:cubicBezTo>
                  <a:cubicBezTo>
                    <a:pt x="5" y="35"/>
                    <a:pt x="5" y="36"/>
                    <a:pt x="6" y="37"/>
                  </a:cubicBezTo>
                  <a:cubicBezTo>
                    <a:pt x="8" y="39"/>
                    <a:pt x="8" y="39"/>
                    <a:pt x="8" y="39"/>
                  </a:cubicBezTo>
                  <a:cubicBezTo>
                    <a:pt x="9" y="40"/>
                    <a:pt x="10" y="40"/>
                    <a:pt x="11" y="39"/>
                  </a:cubicBezTo>
                  <a:cubicBezTo>
                    <a:pt x="15" y="35"/>
                    <a:pt x="15" y="35"/>
                    <a:pt x="15" y="35"/>
                  </a:cubicBezTo>
                  <a:cubicBezTo>
                    <a:pt x="16" y="36"/>
                    <a:pt x="18" y="36"/>
                    <a:pt x="19" y="36"/>
                  </a:cubicBezTo>
                  <a:cubicBezTo>
                    <a:pt x="19" y="42"/>
                    <a:pt x="19" y="42"/>
                    <a:pt x="19" y="42"/>
                  </a:cubicBezTo>
                  <a:cubicBezTo>
                    <a:pt x="19" y="43"/>
                    <a:pt x="20" y="44"/>
                    <a:pt x="21" y="44"/>
                  </a:cubicBezTo>
                  <a:cubicBezTo>
                    <a:pt x="24" y="44"/>
                    <a:pt x="24" y="44"/>
                    <a:pt x="24" y="44"/>
                  </a:cubicBezTo>
                  <a:cubicBezTo>
                    <a:pt x="25" y="44"/>
                    <a:pt x="26" y="43"/>
                    <a:pt x="26" y="42"/>
                  </a:cubicBezTo>
                  <a:cubicBezTo>
                    <a:pt x="26" y="36"/>
                    <a:pt x="26" y="36"/>
                    <a:pt x="26" y="36"/>
                  </a:cubicBezTo>
                  <a:cubicBezTo>
                    <a:pt x="28" y="35"/>
                    <a:pt x="29" y="35"/>
                    <a:pt x="30" y="34"/>
                  </a:cubicBezTo>
                  <a:cubicBezTo>
                    <a:pt x="34" y="38"/>
                    <a:pt x="34" y="38"/>
                    <a:pt x="34" y="38"/>
                  </a:cubicBezTo>
                  <a:cubicBezTo>
                    <a:pt x="35" y="39"/>
                    <a:pt x="36" y="39"/>
                    <a:pt x="37" y="38"/>
                  </a:cubicBezTo>
                  <a:cubicBezTo>
                    <a:pt x="39" y="36"/>
                    <a:pt x="39" y="36"/>
                    <a:pt x="39" y="36"/>
                  </a:cubicBezTo>
                  <a:cubicBezTo>
                    <a:pt x="40" y="35"/>
                    <a:pt x="40" y="34"/>
                    <a:pt x="39" y="33"/>
                  </a:cubicBezTo>
                  <a:cubicBezTo>
                    <a:pt x="35" y="28"/>
                    <a:pt x="35" y="28"/>
                    <a:pt x="35" y="28"/>
                  </a:cubicBezTo>
                  <a:cubicBezTo>
                    <a:pt x="35" y="27"/>
                    <a:pt x="35" y="26"/>
                    <a:pt x="36" y="25"/>
                  </a:cubicBezTo>
                  <a:cubicBezTo>
                    <a:pt x="42" y="25"/>
                    <a:pt x="42" y="25"/>
                    <a:pt x="42" y="25"/>
                  </a:cubicBezTo>
                  <a:cubicBezTo>
                    <a:pt x="43" y="25"/>
                    <a:pt x="44" y="24"/>
                    <a:pt x="44" y="23"/>
                  </a:cubicBezTo>
                  <a:cubicBezTo>
                    <a:pt x="44" y="20"/>
                    <a:pt x="44" y="20"/>
                    <a:pt x="44" y="20"/>
                  </a:cubicBezTo>
                  <a:cubicBezTo>
                    <a:pt x="44" y="19"/>
                    <a:pt x="43" y="18"/>
                    <a:pt x="42" y="18"/>
                  </a:cubicBezTo>
                  <a:close/>
                  <a:moveTo>
                    <a:pt x="21" y="28"/>
                  </a:moveTo>
                  <a:cubicBezTo>
                    <a:pt x="18" y="28"/>
                    <a:pt x="15" y="25"/>
                    <a:pt x="15" y="22"/>
                  </a:cubicBezTo>
                  <a:cubicBezTo>
                    <a:pt x="15" y="19"/>
                    <a:pt x="18" y="16"/>
                    <a:pt x="21" y="16"/>
                  </a:cubicBezTo>
                  <a:cubicBezTo>
                    <a:pt x="25" y="16"/>
                    <a:pt x="28" y="19"/>
                    <a:pt x="28" y="22"/>
                  </a:cubicBezTo>
                  <a:cubicBezTo>
                    <a:pt x="28" y="25"/>
                    <a:pt x="25" y="28"/>
                    <a:pt x="21" y="28"/>
                  </a:cubicBezTo>
                  <a:close/>
                </a:path>
              </a:pathLst>
            </a:custGeom>
            <a:grpFill/>
            <a:ln>
              <a:noFill/>
            </a:ln>
          </p:spPr>
          <p:txBody>
            <a:bodyPr vert="horz" wrap="square" lIns="91440" tIns="45720" rIns="91440" bIns="45720" numCol="1" anchor="t" anchorCtr="0" compatLnSpc="1"/>
            <a:lstStyle/>
            <a:p>
              <a:endParaRPr lang="id-ID" sz="1350" dirty="0">
                <a:cs typeface="+mn-ea"/>
                <a:sym typeface="+mn-lt"/>
              </a:endParaRPr>
            </a:p>
          </p:txBody>
        </p:sp>
        <p:sp>
          <p:nvSpPr>
            <p:cNvPr id="50" name="Freeform 228">
              <a:extLst>
                <a:ext uri="{FF2B5EF4-FFF2-40B4-BE49-F238E27FC236}">
                  <a16:creationId xmlns:a16="http://schemas.microsoft.com/office/drawing/2014/main" id="{71D30BEA-30F0-88D0-BFD0-431AEA20E967}"/>
                </a:ext>
              </a:extLst>
            </p:cNvPr>
            <p:cNvSpPr>
              <a:spLocks noEditPoints="1"/>
            </p:cNvSpPr>
            <p:nvPr/>
          </p:nvSpPr>
          <p:spPr bwMode="auto">
            <a:xfrm>
              <a:off x="1044443" y="3713061"/>
              <a:ext cx="162816" cy="162816"/>
            </a:xfrm>
            <a:custGeom>
              <a:avLst/>
              <a:gdLst>
                <a:gd name="T0" fmla="*/ 26 w 28"/>
                <a:gd name="T1" fmla="*/ 11 h 28"/>
                <a:gd name="T2" fmla="*/ 23 w 28"/>
                <a:gd name="T3" fmla="*/ 11 h 28"/>
                <a:gd name="T4" fmla="*/ 22 w 28"/>
                <a:gd name="T5" fmla="*/ 9 h 28"/>
                <a:gd name="T6" fmla="*/ 24 w 28"/>
                <a:gd name="T7" fmla="*/ 7 h 28"/>
                <a:gd name="T8" fmla="*/ 24 w 28"/>
                <a:gd name="T9" fmla="*/ 4 h 28"/>
                <a:gd name="T10" fmla="*/ 23 w 28"/>
                <a:gd name="T11" fmla="*/ 3 h 28"/>
                <a:gd name="T12" fmla="*/ 21 w 28"/>
                <a:gd name="T13" fmla="*/ 3 h 28"/>
                <a:gd name="T14" fmla="*/ 18 w 28"/>
                <a:gd name="T15" fmla="*/ 6 h 28"/>
                <a:gd name="T16" fmla="*/ 16 w 28"/>
                <a:gd name="T17" fmla="*/ 5 h 28"/>
                <a:gd name="T18" fmla="*/ 16 w 28"/>
                <a:gd name="T19" fmla="*/ 2 h 28"/>
                <a:gd name="T20" fmla="*/ 14 w 28"/>
                <a:gd name="T21" fmla="*/ 0 h 28"/>
                <a:gd name="T22" fmla="*/ 13 w 28"/>
                <a:gd name="T23" fmla="*/ 0 h 28"/>
                <a:gd name="T24" fmla="*/ 11 w 28"/>
                <a:gd name="T25" fmla="*/ 2 h 28"/>
                <a:gd name="T26" fmla="*/ 11 w 28"/>
                <a:gd name="T27" fmla="*/ 5 h 28"/>
                <a:gd name="T28" fmla="*/ 9 w 28"/>
                <a:gd name="T29" fmla="*/ 6 h 28"/>
                <a:gd name="T30" fmla="*/ 7 w 28"/>
                <a:gd name="T31" fmla="*/ 4 h 28"/>
                <a:gd name="T32" fmla="*/ 4 w 28"/>
                <a:gd name="T33" fmla="*/ 4 h 28"/>
                <a:gd name="T34" fmla="*/ 3 w 28"/>
                <a:gd name="T35" fmla="*/ 5 h 28"/>
                <a:gd name="T36" fmla="*/ 3 w 28"/>
                <a:gd name="T37" fmla="*/ 7 h 28"/>
                <a:gd name="T38" fmla="*/ 6 w 28"/>
                <a:gd name="T39" fmla="*/ 9 h 28"/>
                <a:gd name="T40" fmla="*/ 4 w 28"/>
                <a:gd name="T41" fmla="*/ 12 h 28"/>
                <a:gd name="T42" fmla="*/ 2 w 28"/>
                <a:gd name="T43" fmla="*/ 12 h 28"/>
                <a:gd name="T44" fmla="*/ 0 w 28"/>
                <a:gd name="T45" fmla="*/ 14 h 28"/>
                <a:gd name="T46" fmla="*/ 0 w 28"/>
                <a:gd name="T47" fmla="*/ 15 h 28"/>
                <a:gd name="T48" fmla="*/ 2 w 28"/>
                <a:gd name="T49" fmla="*/ 17 h 28"/>
                <a:gd name="T50" fmla="*/ 5 w 28"/>
                <a:gd name="T51" fmla="*/ 17 h 28"/>
                <a:gd name="T52" fmla="*/ 6 w 28"/>
                <a:gd name="T53" fmla="*/ 19 h 28"/>
                <a:gd name="T54" fmla="*/ 4 w 28"/>
                <a:gd name="T55" fmla="*/ 21 h 28"/>
                <a:gd name="T56" fmla="*/ 4 w 28"/>
                <a:gd name="T57" fmla="*/ 24 h 28"/>
                <a:gd name="T58" fmla="*/ 5 w 28"/>
                <a:gd name="T59" fmla="*/ 25 h 28"/>
                <a:gd name="T60" fmla="*/ 7 w 28"/>
                <a:gd name="T61" fmla="*/ 25 h 28"/>
                <a:gd name="T62" fmla="*/ 9 w 28"/>
                <a:gd name="T63" fmla="*/ 22 h 28"/>
                <a:gd name="T64" fmla="*/ 12 w 28"/>
                <a:gd name="T65" fmla="*/ 23 h 28"/>
                <a:gd name="T66" fmla="*/ 12 w 28"/>
                <a:gd name="T67" fmla="*/ 26 h 28"/>
                <a:gd name="T68" fmla="*/ 14 w 28"/>
                <a:gd name="T69" fmla="*/ 28 h 28"/>
                <a:gd name="T70" fmla="*/ 15 w 28"/>
                <a:gd name="T71" fmla="*/ 28 h 28"/>
                <a:gd name="T72" fmla="*/ 17 w 28"/>
                <a:gd name="T73" fmla="*/ 26 h 28"/>
                <a:gd name="T74" fmla="*/ 17 w 28"/>
                <a:gd name="T75" fmla="*/ 23 h 28"/>
                <a:gd name="T76" fmla="*/ 19 w 28"/>
                <a:gd name="T77" fmla="*/ 22 h 28"/>
                <a:gd name="T78" fmla="*/ 21 w 28"/>
                <a:gd name="T79" fmla="*/ 24 h 28"/>
                <a:gd name="T80" fmla="*/ 24 w 28"/>
                <a:gd name="T81" fmla="*/ 24 h 28"/>
                <a:gd name="T82" fmla="*/ 25 w 28"/>
                <a:gd name="T83" fmla="*/ 23 h 28"/>
                <a:gd name="T84" fmla="*/ 25 w 28"/>
                <a:gd name="T85" fmla="*/ 21 h 28"/>
                <a:gd name="T86" fmla="*/ 22 w 28"/>
                <a:gd name="T87" fmla="*/ 18 h 28"/>
                <a:gd name="T88" fmla="*/ 23 w 28"/>
                <a:gd name="T89" fmla="*/ 16 h 28"/>
                <a:gd name="T90" fmla="*/ 26 w 28"/>
                <a:gd name="T91" fmla="*/ 16 h 28"/>
                <a:gd name="T92" fmla="*/ 28 w 28"/>
                <a:gd name="T93" fmla="*/ 14 h 28"/>
                <a:gd name="T94" fmla="*/ 28 w 28"/>
                <a:gd name="T95" fmla="*/ 13 h 28"/>
                <a:gd name="T96" fmla="*/ 26 w 28"/>
                <a:gd name="T97" fmla="*/ 11 h 28"/>
                <a:gd name="T98" fmla="*/ 14 w 28"/>
                <a:gd name="T99" fmla="*/ 18 h 28"/>
                <a:gd name="T100" fmla="*/ 10 w 28"/>
                <a:gd name="T101" fmla="*/ 14 h 28"/>
                <a:gd name="T102" fmla="*/ 14 w 28"/>
                <a:gd name="T103" fmla="*/ 10 h 28"/>
                <a:gd name="T104" fmla="*/ 18 w 28"/>
                <a:gd name="T105" fmla="*/ 14 h 28"/>
                <a:gd name="T106" fmla="*/ 14 w 28"/>
                <a:gd name="T107"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 h="28">
                  <a:moveTo>
                    <a:pt x="26" y="11"/>
                  </a:moveTo>
                  <a:cubicBezTo>
                    <a:pt x="23" y="11"/>
                    <a:pt x="23" y="11"/>
                    <a:pt x="23" y="11"/>
                  </a:cubicBezTo>
                  <a:cubicBezTo>
                    <a:pt x="22" y="11"/>
                    <a:pt x="22" y="10"/>
                    <a:pt x="22" y="9"/>
                  </a:cubicBezTo>
                  <a:cubicBezTo>
                    <a:pt x="24" y="7"/>
                    <a:pt x="24" y="7"/>
                    <a:pt x="24" y="7"/>
                  </a:cubicBezTo>
                  <a:cubicBezTo>
                    <a:pt x="25" y="6"/>
                    <a:pt x="25" y="5"/>
                    <a:pt x="24" y="4"/>
                  </a:cubicBezTo>
                  <a:cubicBezTo>
                    <a:pt x="23" y="3"/>
                    <a:pt x="23" y="3"/>
                    <a:pt x="23" y="3"/>
                  </a:cubicBezTo>
                  <a:cubicBezTo>
                    <a:pt x="22" y="3"/>
                    <a:pt x="21" y="3"/>
                    <a:pt x="21" y="3"/>
                  </a:cubicBezTo>
                  <a:cubicBezTo>
                    <a:pt x="18" y="6"/>
                    <a:pt x="18" y="6"/>
                    <a:pt x="18" y="6"/>
                  </a:cubicBezTo>
                  <a:cubicBezTo>
                    <a:pt x="18" y="5"/>
                    <a:pt x="17" y="5"/>
                    <a:pt x="16" y="5"/>
                  </a:cubicBezTo>
                  <a:cubicBezTo>
                    <a:pt x="16" y="2"/>
                    <a:pt x="16" y="2"/>
                    <a:pt x="16" y="2"/>
                  </a:cubicBezTo>
                  <a:cubicBezTo>
                    <a:pt x="16" y="1"/>
                    <a:pt x="15" y="0"/>
                    <a:pt x="14" y="0"/>
                  </a:cubicBezTo>
                  <a:cubicBezTo>
                    <a:pt x="13" y="0"/>
                    <a:pt x="13" y="0"/>
                    <a:pt x="13" y="0"/>
                  </a:cubicBezTo>
                  <a:cubicBezTo>
                    <a:pt x="12" y="0"/>
                    <a:pt x="11" y="1"/>
                    <a:pt x="11" y="2"/>
                  </a:cubicBezTo>
                  <a:cubicBezTo>
                    <a:pt x="11" y="5"/>
                    <a:pt x="11" y="5"/>
                    <a:pt x="11" y="5"/>
                  </a:cubicBezTo>
                  <a:cubicBezTo>
                    <a:pt x="10" y="5"/>
                    <a:pt x="10" y="6"/>
                    <a:pt x="9" y="6"/>
                  </a:cubicBezTo>
                  <a:cubicBezTo>
                    <a:pt x="7" y="4"/>
                    <a:pt x="7" y="4"/>
                    <a:pt x="7" y="4"/>
                  </a:cubicBezTo>
                  <a:cubicBezTo>
                    <a:pt x="6" y="3"/>
                    <a:pt x="5" y="3"/>
                    <a:pt x="4" y="4"/>
                  </a:cubicBezTo>
                  <a:cubicBezTo>
                    <a:pt x="3" y="5"/>
                    <a:pt x="3" y="5"/>
                    <a:pt x="3" y="5"/>
                  </a:cubicBezTo>
                  <a:cubicBezTo>
                    <a:pt x="3" y="6"/>
                    <a:pt x="3" y="7"/>
                    <a:pt x="3" y="7"/>
                  </a:cubicBezTo>
                  <a:cubicBezTo>
                    <a:pt x="6" y="9"/>
                    <a:pt x="6" y="9"/>
                    <a:pt x="6" y="9"/>
                  </a:cubicBezTo>
                  <a:cubicBezTo>
                    <a:pt x="5" y="10"/>
                    <a:pt x="5" y="11"/>
                    <a:pt x="4" y="12"/>
                  </a:cubicBezTo>
                  <a:cubicBezTo>
                    <a:pt x="2" y="12"/>
                    <a:pt x="2" y="12"/>
                    <a:pt x="2" y="12"/>
                  </a:cubicBezTo>
                  <a:cubicBezTo>
                    <a:pt x="1" y="12"/>
                    <a:pt x="0" y="13"/>
                    <a:pt x="0" y="14"/>
                  </a:cubicBezTo>
                  <a:cubicBezTo>
                    <a:pt x="0" y="15"/>
                    <a:pt x="0" y="15"/>
                    <a:pt x="0" y="15"/>
                  </a:cubicBezTo>
                  <a:cubicBezTo>
                    <a:pt x="0" y="16"/>
                    <a:pt x="1" y="17"/>
                    <a:pt x="2" y="17"/>
                  </a:cubicBezTo>
                  <a:cubicBezTo>
                    <a:pt x="5" y="17"/>
                    <a:pt x="5" y="17"/>
                    <a:pt x="5" y="17"/>
                  </a:cubicBezTo>
                  <a:cubicBezTo>
                    <a:pt x="5" y="18"/>
                    <a:pt x="5" y="19"/>
                    <a:pt x="6" y="19"/>
                  </a:cubicBezTo>
                  <a:cubicBezTo>
                    <a:pt x="4" y="21"/>
                    <a:pt x="4" y="21"/>
                    <a:pt x="4" y="21"/>
                  </a:cubicBezTo>
                  <a:cubicBezTo>
                    <a:pt x="3" y="22"/>
                    <a:pt x="3" y="23"/>
                    <a:pt x="4" y="24"/>
                  </a:cubicBezTo>
                  <a:cubicBezTo>
                    <a:pt x="5" y="25"/>
                    <a:pt x="5" y="25"/>
                    <a:pt x="5" y="25"/>
                  </a:cubicBezTo>
                  <a:cubicBezTo>
                    <a:pt x="6" y="25"/>
                    <a:pt x="7" y="25"/>
                    <a:pt x="7" y="25"/>
                  </a:cubicBezTo>
                  <a:cubicBezTo>
                    <a:pt x="9" y="22"/>
                    <a:pt x="9" y="22"/>
                    <a:pt x="9" y="22"/>
                  </a:cubicBezTo>
                  <a:cubicBezTo>
                    <a:pt x="10" y="23"/>
                    <a:pt x="11" y="23"/>
                    <a:pt x="12" y="23"/>
                  </a:cubicBezTo>
                  <a:cubicBezTo>
                    <a:pt x="12" y="26"/>
                    <a:pt x="12" y="26"/>
                    <a:pt x="12" y="26"/>
                  </a:cubicBezTo>
                  <a:cubicBezTo>
                    <a:pt x="12" y="27"/>
                    <a:pt x="13" y="28"/>
                    <a:pt x="14" y="28"/>
                  </a:cubicBezTo>
                  <a:cubicBezTo>
                    <a:pt x="15" y="28"/>
                    <a:pt x="15" y="28"/>
                    <a:pt x="15" y="28"/>
                  </a:cubicBezTo>
                  <a:cubicBezTo>
                    <a:pt x="16" y="28"/>
                    <a:pt x="17" y="27"/>
                    <a:pt x="17" y="26"/>
                  </a:cubicBezTo>
                  <a:cubicBezTo>
                    <a:pt x="17" y="23"/>
                    <a:pt x="17" y="23"/>
                    <a:pt x="17" y="23"/>
                  </a:cubicBezTo>
                  <a:cubicBezTo>
                    <a:pt x="18" y="23"/>
                    <a:pt x="18" y="22"/>
                    <a:pt x="19" y="22"/>
                  </a:cubicBezTo>
                  <a:cubicBezTo>
                    <a:pt x="21" y="24"/>
                    <a:pt x="21" y="24"/>
                    <a:pt x="21" y="24"/>
                  </a:cubicBezTo>
                  <a:cubicBezTo>
                    <a:pt x="22" y="25"/>
                    <a:pt x="23" y="25"/>
                    <a:pt x="24" y="24"/>
                  </a:cubicBezTo>
                  <a:cubicBezTo>
                    <a:pt x="25" y="23"/>
                    <a:pt x="25" y="23"/>
                    <a:pt x="25" y="23"/>
                  </a:cubicBezTo>
                  <a:cubicBezTo>
                    <a:pt x="25" y="22"/>
                    <a:pt x="25" y="21"/>
                    <a:pt x="25" y="21"/>
                  </a:cubicBezTo>
                  <a:cubicBezTo>
                    <a:pt x="22" y="18"/>
                    <a:pt x="22" y="18"/>
                    <a:pt x="22" y="18"/>
                  </a:cubicBezTo>
                  <a:cubicBezTo>
                    <a:pt x="22" y="17"/>
                    <a:pt x="23" y="17"/>
                    <a:pt x="23" y="16"/>
                  </a:cubicBezTo>
                  <a:cubicBezTo>
                    <a:pt x="26" y="16"/>
                    <a:pt x="26" y="16"/>
                    <a:pt x="26" y="16"/>
                  </a:cubicBezTo>
                  <a:cubicBezTo>
                    <a:pt x="27" y="16"/>
                    <a:pt x="28" y="15"/>
                    <a:pt x="28" y="14"/>
                  </a:cubicBezTo>
                  <a:cubicBezTo>
                    <a:pt x="28" y="13"/>
                    <a:pt x="28" y="13"/>
                    <a:pt x="28" y="13"/>
                  </a:cubicBezTo>
                  <a:cubicBezTo>
                    <a:pt x="28" y="12"/>
                    <a:pt x="27" y="11"/>
                    <a:pt x="26" y="11"/>
                  </a:cubicBezTo>
                  <a:close/>
                  <a:moveTo>
                    <a:pt x="14" y="18"/>
                  </a:moveTo>
                  <a:cubicBezTo>
                    <a:pt x="11" y="18"/>
                    <a:pt x="10" y="16"/>
                    <a:pt x="10" y="14"/>
                  </a:cubicBezTo>
                  <a:cubicBezTo>
                    <a:pt x="10" y="12"/>
                    <a:pt x="11" y="10"/>
                    <a:pt x="14" y="10"/>
                  </a:cubicBezTo>
                  <a:cubicBezTo>
                    <a:pt x="16" y="10"/>
                    <a:pt x="18" y="12"/>
                    <a:pt x="18" y="14"/>
                  </a:cubicBezTo>
                  <a:cubicBezTo>
                    <a:pt x="18" y="16"/>
                    <a:pt x="16" y="18"/>
                    <a:pt x="14" y="18"/>
                  </a:cubicBezTo>
                  <a:close/>
                </a:path>
              </a:pathLst>
            </a:custGeom>
            <a:grpFill/>
            <a:ln>
              <a:noFill/>
            </a:ln>
          </p:spPr>
          <p:txBody>
            <a:bodyPr vert="horz" wrap="square" lIns="91440" tIns="45720" rIns="91440" bIns="45720" numCol="1" anchor="t" anchorCtr="0" compatLnSpc="1"/>
            <a:lstStyle/>
            <a:p>
              <a:endParaRPr lang="id-ID" sz="1350">
                <a:cs typeface="+mn-ea"/>
                <a:sym typeface="+mn-lt"/>
              </a:endParaRPr>
            </a:p>
          </p:txBody>
        </p:sp>
      </p:grpSp>
      <p:grpSp>
        <p:nvGrpSpPr>
          <p:cNvPr id="51" name="Group 15">
            <a:extLst>
              <a:ext uri="{FF2B5EF4-FFF2-40B4-BE49-F238E27FC236}">
                <a16:creationId xmlns:a16="http://schemas.microsoft.com/office/drawing/2014/main" id="{4A24FF43-65AE-4119-13A3-44B1ADAD3B55}"/>
              </a:ext>
            </a:extLst>
          </p:cNvPr>
          <p:cNvGrpSpPr/>
          <p:nvPr/>
        </p:nvGrpSpPr>
        <p:grpSpPr>
          <a:xfrm>
            <a:off x="13304422" y="-1324595"/>
            <a:ext cx="349329" cy="301040"/>
            <a:chOff x="8205788" y="-103188"/>
            <a:chExt cx="1343025" cy="1223964"/>
          </a:xfrm>
          <a:solidFill>
            <a:srgbClr val="223462"/>
          </a:solidFill>
        </p:grpSpPr>
        <p:sp>
          <p:nvSpPr>
            <p:cNvPr id="52" name="Rectangle 12">
              <a:extLst>
                <a:ext uri="{FF2B5EF4-FFF2-40B4-BE49-F238E27FC236}">
                  <a16:creationId xmlns:a16="http://schemas.microsoft.com/office/drawing/2014/main" id="{799CA38D-2E38-7A5A-2804-08826B8B16D6}"/>
                </a:ext>
              </a:extLst>
            </p:cNvPr>
            <p:cNvSpPr>
              <a:spLocks noChangeArrowheads="1"/>
            </p:cNvSpPr>
            <p:nvPr/>
          </p:nvSpPr>
          <p:spPr bwMode="auto">
            <a:xfrm>
              <a:off x="8288338" y="868363"/>
              <a:ext cx="2524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sz="1350">
                <a:cs typeface="+mn-ea"/>
                <a:sym typeface="+mn-lt"/>
              </a:endParaRPr>
            </a:p>
          </p:txBody>
        </p:sp>
        <p:sp>
          <p:nvSpPr>
            <p:cNvPr id="53" name="Rectangle 13">
              <a:extLst>
                <a:ext uri="{FF2B5EF4-FFF2-40B4-BE49-F238E27FC236}">
                  <a16:creationId xmlns:a16="http://schemas.microsoft.com/office/drawing/2014/main" id="{917E599D-6DFE-4CBC-8113-8F64CAFB5D0E}"/>
                </a:ext>
              </a:extLst>
            </p:cNvPr>
            <p:cNvSpPr>
              <a:spLocks noChangeArrowheads="1"/>
            </p:cNvSpPr>
            <p:nvPr/>
          </p:nvSpPr>
          <p:spPr bwMode="auto">
            <a:xfrm>
              <a:off x="8624888" y="698500"/>
              <a:ext cx="252413" cy="422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sz="1350" dirty="0">
                <a:cs typeface="+mn-ea"/>
                <a:sym typeface="+mn-lt"/>
              </a:endParaRPr>
            </a:p>
          </p:txBody>
        </p:sp>
        <p:sp>
          <p:nvSpPr>
            <p:cNvPr id="54" name="Rectangle 14">
              <a:extLst>
                <a:ext uri="{FF2B5EF4-FFF2-40B4-BE49-F238E27FC236}">
                  <a16:creationId xmlns:a16="http://schemas.microsoft.com/office/drawing/2014/main" id="{F3BF6BF5-7870-29B0-9FD7-248D375F614F}"/>
                </a:ext>
              </a:extLst>
            </p:cNvPr>
            <p:cNvSpPr>
              <a:spLocks noChangeArrowheads="1"/>
            </p:cNvSpPr>
            <p:nvPr/>
          </p:nvSpPr>
          <p:spPr bwMode="auto">
            <a:xfrm>
              <a:off x="8961438" y="530225"/>
              <a:ext cx="252413" cy="5905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sz="1350">
                <a:cs typeface="+mn-ea"/>
                <a:sym typeface="+mn-lt"/>
              </a:endParaRPr>
            </a:p>
          </p:txBody>
        </p:sp>
        <p:sp>
          <p:nvSpPr>
            <p:cNvPr id="55" name="Rectangle 15">
              <a:extLst>
                <a:ext uri="{FF2B5EF4-FFF2-40B4-BE49-F238E27FC236}">
                  <a16:creationId xmlns:a16="http://schemas.microsoft.com/office/drawing/2014/main" id="{3F32422A-4418-1E86-CF16-1E6E5C9D7B35}"/>
                </a:ext>
              </a:extLst>
            </p:cNvPr>
            <p:cNvSpPr>
              <a:spLocks noChangeArrowheads="1"/>
            </p:cNvSpPr>
            <p:nvPr/>
          </p:nvSpPr>
          <p:spPr bwMode="auto">
            <a:xfrm>
              <a:off x="9297988" y="361950"/>
              <a:ext cx="250825" cy="758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sz="1350">
                <a:cs typeface="+mn-ea"/>
                <a:sym typeface="+mn-lt"/>
              </a:endParaRPr>
            </a:p>
          </p:txBody>
        </p:sp>
        <p:sp>
          <p:nvSpPr>
            <p:cNvPr id="56" name="Freeform 16">
              <a:extLst>
                <a:ext uri="{FF2B5EF4-FFF2-40B4-BE49-F238E27FC236}">
                  <a16:creationId xmlns:a16="http://schemas.microsoft.com/office/drawing/2014/main" id="{32FBC33D-E8A5-AF8D-8E40-F082B30E800A}"/>
                </a:ext>
              </a:extLst>
            </p:cNvPr>
            <p:cNvSpPr/>
            <p:nvPr/>
          </p:nvSpPr>
          <p:spPr bwMode="auto">
            <a:xfrm>
              <a:off x="8205788" y="-103188"/>
              <a:ext cx="1343025" cy="801688"/>
            </a:xfrm>
            <a:custGeom>
              <a:avLst/>
              <a:gdLst>
                <a:gd name="T0" fmla="*/ 727 w 846"/>
                <a:gd name="T1" fmla="*/ 120 h 505"/>
                <a:gd name="T2" fmla="*/ 569 w 846"/>
                <a:gd name="T3" fmla="*/ 120 h 505"/>
                <a:gd name="T4" fmla="*/ 370 w 846"/>
                <a:gd name="T5" fmla="*/ 266 h 505"/>
                <a:gd name="T6" fmla="*/ 264 w 846"/>
                <a:gd name="T7" fmla="*/ 213 h 505"/>
                <a:gd name="T8" fmla="*/ 0 w 846"/>
                <a:gd name="T9" fmla="*/ 439 h 505"/>
                <a:gd name="T10" fmla="*/ 0 w 846"/>
                <a:gd name="T11" fmla="*/ 505 h 505"/>
                <a:gd name="T12" fmla="*/ 264 w 846"/>
                <a:gd name="T13" fmla="*/ 279 h 505"/>
                <a:gd name="T14" fmla="*/ 370 w 846"/>
                <a:gd name="T15" fmla="*/ 333 h 505"/>
                <a:gd name="T16" fmla="*/ 595 w 846"/>
                <a:gd name="T17" fmla="*/ 173 h 505"/>
                <a:gd name="T18" fmla="*/ 754 w 846"/>
                <a:gd name="T19" fmla="*/ 173 h 505"/>
                <a:gd name="T20" fmla="*/ 846 w 846"/>
                <a:gd name="T21" fmla="*/ 80 h 505"/>
                <a:gd name="T22" fmla="*/ 846 w 846"/>
                <a:gd name="T23" fmla="*/ 0 h 505"/>
                <a:gd name="T24" fmla="*/ 727 w 846"/>
                <a:gd name="T25" fmla="*/ 12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6" h="505">
                  <a:moveTo>
                    <a:pt x="727" y="120"/>
                  </a:moveTo>
                  <a:lnTo>
                    <a:pt x="569" y="120"/>
                  </a:lnTo>
                  <a:lnTo>
                    <a:pt x="370" y="266"/>
                  </a:lnTo>
                  <a:lnTo>
                    <a:pt x="264" y="213"/>
                  </a:lnTo>
                  <a:lnTo>
                    <a:pt x="0" y="439"/>
                  </a:lnTo>
                  <a:lnTo>
                    <a:pt x="0" y="505"/>
                  </a:lnTo>
                  <a:lnTo>
                    <a:pt x="264" y="279"/>
                  </a:lnTo>
                  <a:lnTo>
                    <a:pt x="370" y="333"/>
                  </a:lnTo>
                  <a:lnTo>
                    <a:pt x="595" y="173"/>
                  </a:lnTo>
                  <a:lnTo>
                    <a:pt x="754" y="173"/>
                  </a:lnTo>
                  <a:lnTo>
                    <a:pt x="846" y="80"/>
                  </a:lnTo>
                  <a:lnTo>
                    <a:pt x="846" y="0"/>
                  </a:lnTo>
                  <a:lnTo>
                    <a:pt x="727" y="1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350">
                <a:cs typeface="+mn-ea"/>
                <a:sym typeface="+mn-lt"/>
              </a:endParaRPr>
            </a:p>
          </p:txBody>
        </p:sp>
      </p:grpSp>
      <p:pic>
        <p:nvPicPr>
          <p:cNvPr id="57" name="Picture 2" descr="使用实时图像识别功能来帮助视障者“看”的智能手杖-欧莱凯设计网">
            <a:extLst>
              <a:ext uri="{FF2B5EF4-FFF2-40B4-BE49-F238E27FC236}">
                <a16:creationId xmlns:a16="http://schemas.microsoft.com/office/drawing/2014/main" id="{3E69F62D-59CF-90FB-C9EE-0BB9A1F654CE}"/>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3677472" y="-4988944"/>
            <a:ext cx="3577401" cy="2384934"/>
          </a:xfrm>
          <a:prstGeom prst="rect">
            <a:avLst/>
          </a:prstGeom>
          <a:noFill/>
          <a:extLst>
            <a:ext uri="{909E8E84-426E-40DD-AFC4-6F175D3DCCD1}">
              <a14:hiddenFill xmlns:a14="http://schemas.microsoft.com/office/drawing/2010/main">
                <a:solidFill>
                  <a:srgbClr val="FFFFFF"/>
                </a:solidFill>
              </a14:hiddenFill>
            </a:ext>
          </a:extLst>
        </p:spPr>
      </p:pic>
      <p:sp>
        <p:nvSpPr>
          <p:cNvPr id="58" name="文本框 57">
            <a:extLst>
              <a:ext uri="{FF2B5EF4-FFF2-40B4-BE49-F238E27FC236}">
                <a16:creationId xmlns:a16="http://schemas.microsoft.com/office/drawing/2014/main" id="{9CC24795-6201-68FE-5F05-FCED7471A65D}"/>
              </a:ext>
            </a:extLst>
          </p:cNvPr>
          <p:cNvSpPr txBox="1"/>
          <p:nvPr/>
        </p:nvSpPr>
        <p:spPr>
          <a:xfrm>
            <a:off x="14037464" y="-2590099"/>
            <a:ext cx="2643121" cy="521970"/>
          </a:xfrm>
          <a:prstGeom prst="rect">
            <a:avLst/>
          </a:prstGeom>
          <a:noFill/>
        </p:spPr>
        <p:txBody>
          <a:bodyPr wrap="square">
            <a:spAutoFit/>
          </a:bodyPr>
          <a:lstStyle/>
          <a:p>
            <a:pPr algn="ctr"/>
            <a:r>
              <a:rPr lang="zh-CN" altLang="en-US" sz="2800" dirty="0">
                <a:solidFill>
                  <a:srgbClr val="F9F9F9"/>
                </a:solidFill>
                <a:latin typeface="楷体" panose="02010609060101010101" pitchFamily="49" charset="-122"/>
                <a:ea typeface="楷体" panose="02010609060101010101" pitchFamily="49" charset="-122"/>
                <a:cs typeface="Times New Roman" panose="02020603050405020304" pitchFamily="18" charset="0"/>
              </a:rPr>
              <a:t>出行必备工具</a:t>
            </a:r>
          </a:p>
        </p:txBody>
      </p:sp>
      <p:sp>
        <p:nvSpPr>
          <p:cNvPr id="59" name="文本框 58">
            <a:extLst>
              <a:ext uri="{FF2B5EF4-FFF2-40B4-BE49-F238E27FC236}">
                <a16:creationId xmlns:a16="http://schemas.microsoft.com/office/drawing/2014/main" id="{AC7B0460-3121-91F4-3451-0C437F8B955E}"/>
              </a:ext>
            </a:extLst>
          </p:cNvPr>
          <p:cNvSpPr txBox="1"/>
          <p:nvPr/>
        </p:nvSpPr>
        <p:spPr>
          <a:xfrm>
            <a:off x="12644347" y="-2031325"/>
            <a:ext cx="5643653" cy="2031325"/>
          </a:xfrm>
          <a:prstGeom prst="rect">
            <a:avLst/>
          </a:prstGeom>
          <a:noFill/>
        </p:spPr>
        <p:txBody>
          <a:bodyPr wrap="square">
            <a:spAutoFit/>
          </a:bodyPr>
          <a:lstStyle/>
          <a:p>
            <a:pPr indent="381000" algn="just"/>
            <a:r>
              <a:rPr lang="zh-CN" altLang="zh-CN" sz="1800" kern="100" dirty="0">
                <a:solidFill>
                  <a:schemeClr val="bg1"/>
                </a:solidFill>
                <a:effectLst/>
                <a:latin typeface="楷体" panose="02010609060101010101" pitchFamily="49" charset="-122"/>
                <a:ea typeface="楷体" panose="02010609060101010101" pitchFamily="49" charset="-122"/>
                <a:cs typeface="Times New Roman" panose="02020603050405020304" pitchFamily="18" charset="0"/>
              </a:rPr>
              <a:t>视障人群在出行时，通常需要借助拐杖作为辅助工具。通过借助拐杖敲击地面，能够向视障者传递前方是否有障碍物、台阶或不平坦地形的信息。这种触觉反馈是视障者判断行走路径安全性的重要依据。同时，在使用过程中因需依赖拐杖“查看”前方道路情况，拐杖前端将“左右周期性摇摆”，尤其是视障人群正在通过路口时。</a:t>
            </a:r>
          </a:p>
        </p:txBody>
      </p:sp>
      <p:pic>
        <p:nvPicPr>
          <p:cNvPr id="60" name="Picture 4" descr="志愿者 的图像结果">
            <a:extLst>
              <a:ext uri="{FF2B5EF4-FFF2-40B4-BE49-F238E27FC236}">
                <a16:creationId xmlns:a16="http://schemas.microsoft.com/office/drawing/2014/main" id="{160A010A-CB12-310C-1310-A3B5BBDD9B4B}"/>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9551825" y="-2453088"/>
            <a:ext cx="3577400" cy="2384934"/>
          </a:xfrm>
          <a:prstGeom prst="rect">
            <a:avLst/>
          </a:prstGeom>
          <a:noFill/>
          <a:extLst>
            <a:ext uri="{909E8E84-426E-40DD-AFC4-6F175D3DCCD1}">
              <a14:hiddenFill xmlns:a14="http://schemas.microsoft.com/office/drawing/2010/main">
                <a:solidFill>
                  <a:srgbClr val="FFFFFF"/>
                </a:solidFill>
              </a14:hiddenFill>
            </a:ext>
          </a:extLst>
        </p:spPr>
      </p:pic>
      <p:sp>
        <p:nvSpPr>
          <p:cNvPr id="61" name="文本框 60">
            <a:extLst>
              <a:ext uri="{FF2B5EF4-FFF2-40B4-BE49-F238E27FC236}">
                <a16:creationId xmlns:a16="http://schemas.microsoft.com/office/drawing/2014/main" id="{4F755FC7-A86A-7E10-8A82-05AB257D5D4F}"/>
              </a:ext>
            </a:extLst>
          </p:cNvPr>
          <p:cNvSpPr txBox="1"/>
          <p:nvPr/>
        </p:nvSpPr>
        <p:spPr>
          <a:xfrm>
            <a:off x="20018964" y="-3049318"/>
            <a:ext cx="2643121" cy="521970"/>
          </a:xfrm>
          <a:prstGeom prst="rect">
            <a:avLst/>
          </a:prstGeom>
          <a:noFill/>
        </p:spPr>
        <p:txBody>
          <a:bodyPr wrap="square">
            <a:spAutoFit/>
          </a:bodyPr>
          <a:lstStyle/>
          <a:p>
            <a:pPr algn="ctr"/>
            <a:r>
              <a:rPr lang="zh-CN" altLang="en-US" sz="2800" dirty="0">
                <a:solidFill>
                  <a:srgbClr val="F9F9F9"/>
                </a:solidFill>
                <a:latin typeface="楷体" panose="02010609060101010101" pitchFamily="49" charset="-122"/>
                <a:ea typeface="楷体" panose="02010609060101010101" pitchFamily="49" charset="-122"/>
                <a:cs typeface="Times New Roman" panose="02020603050405020304" pitchFamily="18" charset="0"/>
              </a:rPr>
              <a:t>服务方式简便</a:t>
            </a:r>
          </a:p>
        </p:txBody>
      </p:sp>
      <p:sp>
        <p:nvSpPr>
          <p:cNvPr id="62" name="文本框 61">
            <a:extLst>
              <a:ext uri="{FF2B5EF4-FFF2-40B4-BE49-F238E27FC236}">
                <a16:creationId xmlns:a16="http://schemas.microsoft.com/office/drawing/2014/main" id="{26C94824-75EB-5E55-0525-E0D8E3F4B9F7}"/>
              </a:ext>
            </a:extLst>
          </p:cNvPr>
          <p:cNvSpPr txBox="1"/>
          <p:nvPr/>
        </p:nvSpPr>
        <p:spPr>
          <a:xfrm>
            <a:off x="18341389" y="-4988944"/>
            <a:ext cx="5643653" cy="2031325"/>
          </a:xfrm>
          <a:prstGeom prst="rect">
            <a:avLst/>
          </a:prstGeom>
          <a:noFill/>
        </p:spPr>
        <p:txBody>
          <a:bodyPr wrap="square">
            <a:spAutoFit/>
          </a:bodyPr>
          <a:lstStyle/>
          <a:p>
            <a:pPr indent="381000" algn="just"/>
            <a:r>
              <a:rPr lang="zh-CN" altLang="en-US"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我国注册志愿者已逾</a:t>
            </a:r>
            <a:r>
              <a:rPr lang="en-US"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2.3</a:t>
            </a:r>
            <a:r>
              <a:rPr lang="zh-CN" altLang="en-US"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亿人，其中江苏、山东、四川、河南、安徽、广东、河北、湖北、广西等地注册志愿者总数均超</a:t>
            </a:r>
            <a:r>
              <a:rPr lang="en-US"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1000</a:t>
            </a:r>
            <a:r>
              <a:rPr lang="zh-CN" altLang="en-US"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万人。尤其是近些年来大学生志愿者数量显著增长。本服务产品的志愿服务方式相较于传统的志愿服务而言具有“随时服务”、“简便服务”、“快速服务”等优势，不依赖于某一时间到某一地点进行定点服务。</a:t>
            </a:r>
            <a:endPar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732943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51900" y="387985"/>
            <a:ext cx="2816225" cy="521970"/>
          </a:xfrm>
          <a:prstGeom prst="rect">
            <a:avLst/>
          </a:prstGeom>
          <a:noFill/>
        </p:spPr>
        <p:txBody>
          <a:bodyPr wrap="square">
            <a:spAutoFit/>
          </a:bodyPr>
          <a:lstStyle/>
          <a:p>
            <a:pPr algn="ctr"/>
            <a:r>
              <a:rPr lang="zh-CN" altLang="en-US" sz="2800" dirty="0">
                <a:solidFill>
                  <a:srgbClr val="F9F9F9"/>
                </a:solidFill>
                <a:latin typeface="楷体" panose="02010609060101010101" pitchFamily="49" charset="-122"/>
                <a:ea typeface="楷体" panose="02010609060101010101" pitchFamily="49" charset="-122"/>
                <a:cs typeface="Times New Roman" panose="02020603050405020304" pitchFamily="18" charset="0"/>
              </a:rPr>
              <a:t>组员名单及分工</a:t>
            </a:r>
          </a:p>
        </p:txBody>
      </p:sp>
      <p:pic>
        <p:nvPicPr>
          <p:cNvPr id="3" name="图片 2"/>
          <p:cNvPicPr>
            <a:picLocks noChangeAspect="1"/>
          </p:cNvPicPr>
          <p:nvPr/>
        </p:nvPicPr>
        <p:blipFill>
          <a:blip r:embed="rId2"/>
          <a:stretch>
            <a:fillRect/>
          </a:stretch>
        </p:blipFill>
        <p:spPr>
          <a:xfrm>
            <a:off x="426461" y="251771"/>
            <a:ext cx="2740564" cy="1067724"/>
          </a:xfrm>
          <a:prstGeom prst="rect">
            <a:avLst/>
          </a:prstGeom>
        </p:spPr>
      </p:pic>
      <p:graphicFrame>
        <p:nvGraphicFramePr>
          <p:cNvPr id="7" name="表格 6">
            <a:extLst>
              <a:ext uri="{FF2B5EF4-FFF2-40B4-BE49-F238E27FC236}">
                <a16:creationId xmlns:a16="http://schemas.microsoft.com/office/drawing/2014/main" id="{8B3BE927-2B51-B672-4FFE-538592992541}"/>
              </a:ext>
            </a:extLst>
          </p:cNvPr>
          <p:cNvGraphicFramePr>
            <a:graphicFrameLocks noGrp="1"/>
          </p:cNvGraphicFramePr>
          <p:nvPr>
            <p:extLst>
              <p:ext uri="{D42A27DB-BD31-4B8C-83A1-F6EECF244321}">
                <p14:modId xmlns:p14="http://schemas.microsoft.com/office/powerpoint/2010/main" val="416093762"/>
              </p:ext>
            </p:extLst>
          </p:nvPr>
        </p:nvGraphicFramePr>
        <p:xfrm>
          <a:off x="1285207" y="1910339"/>
          <a:ext cx="9621585" cy="3993075"/>
        </p:xfrm>
        <a:graphic>
          <a:graphicData uri="http://schemas.openxmlformats.org/drawingml/2006/table">
            <a:tbl>
              <a:tblPr firstRow="1" bandRow="1">
                <a:tableStyleId>{5C22544A-7EE6-4342-B048-85BDC9FD1C3A}</a:tableStyleId>
              </a:tblPr>
              <a:tblGrid>
                <a:gridCol w="2756790">
                  <a:extLst>
                    <a:ext uri="{9D8B030D-6E8A-4147-A177-3AD203B41FA5}">
                      <a16:colId xmlns:a16="http://schemas.microsoft.com/office/drawing/2014/main" val="2992817580"/>
                    </a:ext>
                  </a:extLst>
                </a:gridCol>
                <a:gridCol w="2836388">
                  <a:extLst>
                    <a:ext uri="{9D8B030D-6E8A-4147-A177-3AD203B41FA5}">
                      <a16:colId xmlns:a16="http://schemas.microsoft.com/office/drawing/2014/main" val="4023704770"/>
                    </a:ext>
                  </a:extLst>
                </a:gridCol>
                <a:gridCol w="4028407">
                  <a:extLst>
                    <a:ext uri="{9D8B030D-6E8A-4147-A177-3AD203B41FA5}">
                      <a16:colId xmlns:a16="http://schemas.microsoft.com/office/drawing/2014/main" val="2117063097"/>
                    </a:ext>
                  </a:extLst>
                </a:gridCol>
              </a:tblGrid>
              <a:tr h="629985">
                <a:tc>
                  <a:txBody>
                    <a:bodyPr/>
                    <a:lstStyle/>
                    <a:p>
                      <a:pPr algn="ctr"/>
                      <a:r>
                        <a:rPr lang="zh-CN" altLang="en-US" sz="2000" dirty="0">
                          <a:latin typeface="宋体" panose="02010600030101010101" pitchFamily="2" charset="-122"/>
                          <a:ea typeface="宋体" panose="02010600030101010101" pitchFamily="2" charset="-122"/>
                        </a:rPr>
                        <a:t>姓名</a:t>
                      </a:r>
                    </a:p>
                  </a:txBody>
                  <a:tcPr anchor="ctr">
                    <a:noFill/>
                  </a:tcPr>
                </a:tc>
                <a:tc>
                  <a:txBody>
                    <a:bodyPr/>
                    <a:lstStyle/>
                    <a:p>
                      <a:pPr algn="ctr"/>
                      <a:r>
                        <a:rPr lang="zh-CN" altLang="en-US" sz="2000" dirty="0">
                          <a:latin typeface="宋体" panose="02010600030101010101" pitchFamily="2" charset="-122"/>
                          <a:ea typeface="宋体" panose="02010600030101010101" pitchFamily="2" charset="-122"/>
                        </a:rPr>
                        <a:t>学院</a:t>
                      </a:r>
                    </a:p>
                  </a:txBody>
                  <a:tcPr anchor="ctr">
                    <a:noFill/>
                  </a:tcPr>
                </a:tc>
                <a:tc>
                  <a:txBody>
                    <a:bodyPr/>
                    <a:lstStyle/>
                    <a:p>
                      <a:pPr algn="ctr"/>
                      <a:r>
                        <a:rPr lang="zh-CN" altLang="en-US" sz="2000" dirty="0">
                          <a:latin typeface="宋体" panose="02010600030101010101" pitchFamily="2" charset="-122"/>
                          <a:ea typeface="宋体" panose="02010600030101010101" pitchFamily="2" charset="-122"/>
                        </a:rPr>
                        <a:t>分工</a:t>
                      </a:r>
                    </a:p>
                  </a:txBody>
                  <a:tcPr anchor="ctr">
                    <a:noFill/>
                  </a:tcPr>
                </a:tc>
                <a:extLst>
                  <a:ext uri="{0D108BD9-81ED-4DB2-BD59-A6C34878D82A}">
                    <a16:rowId xmlns:a16="http://schemas.microsoft.com/office/drawing/2014/main" val="4051649123"/>
                  </a:ext>
                </a:extLst>
              </a:tr>
              <a:tr h="629985">
                <a:tc>
                  <a:txBody>
                    <a:bodyPr/>
                    <a:lstStyle/>
                    <a:p>
                      <a:pPr algn="ctr"/>
                      <a:r>
                        <a:rPr lang="en-US" altLang="zh-CN" sz="2000" dirty="0">
                          <a:solidFill>
                            <a:schemeClr val="bg1"/>
                          </a:solidFill>
                          <a:latin typeface="宋体" panose="02010600030101010101" pitchFamily="2" charset="-122"/>
                          <a:ea typeface="宋体" panose="02010600030101010101" pitchFamily="2" charset="-122"/>
                        </a:rPr>
                        <a:t>XXX</a:t>
                      </a:r>
                      <a:endParaRPr lang="zh-CN" altLang="en-US" sz="2000" dirty="0">
                        <a:solidFill>
                          <a:schemeClr val="bg1"/>
                        </a:solidFill>
                        <a:latin typeface="宋体" panose="02010600030101010101" pitchFamily="2" charset="-122"/>
                        <a:ea typeface="宋体" panose="02010600030101010101" pitchFamily="2" charset="-122"/>
                      </a:endParaRPr>
                    </a:p>
                  </a:txBody>
                  <a:tcPr anchor="ctr">
                    <a:noFill/>
                  </a:tcPr>
                </a:tc>
                <a:tc>
                  <a:txBody>
                    <a:bodyPr/>
                    <a:lstStyle/>
                    <a:p>
                      <a:pPr algn="ctr"/>
                      <a:r>
                        <a:rPr lang="zh-CN" altLang="en-US" sz="2000" dirty="0">
                          <a:solidFill>
                            <a:schemeClr val="bg1"/>
                          </a:solidFill>
                          <a:latin typeface="宋体" panose="02010600030101010101" pitchFamily="2" charset="-122"/>
                          <a:ea typeface="宋体" panose="02010600030101010101" pitchFamily="2" charset="-122"/>
                        </a:rPr>
                        <a:t>电子信息学院</a:t>
                      </a:r>
                    </a:p>
                  </a:txBody>
                  <a:tcPr anchor="ctr">
                    <a:noFill/>
                  </a:tcPr>
                </a:tc>
                <a:tc>
                  <a:txBody>
                    <a:bodyPr/>
                    <a:lstStyle/>
                    <a:p>
                      <a:pPr algn="l"/>
                      <a:r>
                        <a:rPr lang="zh-CN" altLang="en-US" sz="2000" dirty="0">
                          <a:solidFill>
                            <a:schemeClr val="bg1"/>
                          </a:solidFill>
                          <a:latin typeface="宋体" panose="02010600030101010101" pitchFamily="2" charset="-122"/>
                          <a:ea typeface="宋体" panose="02010600030101010101" pitchFamily="2" charset="-122"/>
                        </a:rPr>
                        <a:t>负责概念产品的创意优化、应用拓展设计、材料分析</a:t>
                      </a:r>
                    </a:p>
                  </a:txBody>
                  <a:tcPr anchor="ctr">
                    <a:noFill/>
                  </a:tcPr>
                </a:tc>
                <a:extLst>
                  <a:ext uri="{0D108BD9-81ED-4DB2-BD59-A6C34878D82A}">
                    <a16:rowId xmlns:a16="http://schemas.microsoft.com/office/drawing/2014/main" val="3290306834"/>
                  </a:ext>
                </a:extLst>
              </a:tr>
              <a:tr h="629985">
                <a:tc>
                  <a:txBody>
                    <a:bodyPr/>
                    <a:lstStyle/>
                    <a:p>
                      <a:pPr algn="ctr"/>
                      <a:r>
                        <a:rPr lang="en-US" altLang="zh-CN" sz="2000" dirty="0">
                          <a:solidFill>
                            <a:schemeClr val="bg1"/>
                          </a:solidFill>
                          <a:latin typeface="宋体" panose="02010600030101010101" pitchFamily="2" charset="-122"/>
                          <a:ea typeface="宋体" panose="02010600030101010101" pitchFamily="2" charset="-122"/>
                        </a:rPr>
                        <a:t>XXX</a:t>
                      </a:r>
                      <a:endParaRPr lang="zh-CN" altLang="en-US" sz="2000" dirty="0">
                        <a:solidFill>
                          <a:schemeClr val="bg1"/>
                        </a:solidFill>
                        <a:latin typeface="宋体" panose="02010600030101010101" pitchFamily="2" charset="-122"/>
                        <a:ea typeface="宋体" panose="02010600030101010101" pitchFamily="2" charset="-122"/>
                      </a:endParaRPr>
                    </a:p>
                  </a:txBody>
                  <a:tcPr anchor="ctr">
                    <a:noFill/>
                  </a:tcPr>
                </a:tc>
                <a:tc>
                  <a:txBody>
                    <a:bodyPr/>
                    <a:lstStyle/>
                    <a:p>
                      <a:pPr algn="ctr"/>
                      <a:r>
                        <a:rPr lang="zh-CN" altLang="en-US" sz="2000" dirty="0">
                          <a:solidFill>
                            <a:schemeClr val="bg1"/>
                          </a:solidFill>
                          <a:latin typeface="宋体" panose="02010600030101010101" pitchFamily="2" charset="-122"/>
                          <a:ea typeface="宋体" panose="02010600030101010101" pitchFamily="2" charset="-122"/>
                        </a:rPr>
                        <a:t>计算机学院</a:t>
                      </a:r>
                    </a:p>
                  </a:txBody>
                  <a:tcPr anchor="ctr">
                    <a:noFill/>
                  </a:tcPr>
                </a:tc>
                <a:tc>
                  <a:txBody>
                    <a:bodyPr/>
                    <a:lstStyle/>
                    <a:p>
                      <a:pPr algn="l"/>
                      <a:r>
                        <a:rPr lang="zh-CN" altLang="en-US" sz="2000" dirty="0">
                          <a:solidFill>
                            <a:schemeClr val="bg1"/>
                          </a:solidFill>
                          <a:latin typeface="宋体" panose="02010600030101010101" pitchFamily="2" charset="-122"/>
                          <a:ea typeface="宋体" panose="02010600030101010101" pitchFamily="2" charset="-122"/>
                        </a:rPr>
                        <a:t>负责概念产品的理论基础探究、实现方法和难点探究、可行性分析</a:t>
                      </a:r>
                    </a:p>
                  </a:txBody>
                  <a:tcPr anchor="ctr">
                    <a:noFill/>
                  </a:tcPr>
                </a:tc>
                <a:extLst>
                  <a:ext uri="{0D108BD9-81ED-4DB2-BD59-A6C34878D82A}">
                    <a16:rowId xmlns:a16="http://schemas.microsoft.com/office/drawing/2014/main" val="3653258774"/>
                  </a:ext>
                </a:extLst>
              </a:tr>
              <a:tr h="629985">
                <a:tc>
                  <a:txBody>
                    <a:bodyPr/>
                    <a:lstStyle/>
                    <a:p>
                      <a:pPr algn="ctr"/>
                      <a:r>
                        <a:rPr lang="en-US" altLang="zh-CN" sz="2000" dirty="0">
                          <a:solidFill>
                            <a:schemeClr val="bg1"/>
                          </a:solidFill>
                          <a:latin typeface="宋体" panose="02010600030101010101" pitchFamily="2" charset="-122"/>
                          <a:ea typeface="宋体" panose="02010600030101010101" pitchFamily="2" charset="-122"/>
                        </a:rPr>
                        <a:t>XXX</a:t>
                      </a:r>
                      <a:endParaRPr lang="zh-CN" altLang="en-US" sz="2000" dirty="0">
                        <a:solidFill>
                          <a:schemeClr val="bg1"/>
                        </a:solidFill>
                        <a:latin typeface="宋体" panose="02010600030101010101" pitchFamily="2" charset="-122"/>
                        <a:ea typeface="宋体" panose="02010600030101010101" pitchFamily="2" charset="-122"/>
                      </a:endParaRPr>
                    </a:p>
                  </a:txBody>
                  <a:tcPr anchor="ctr">
                    <a:noFill/>
                  </a:tcPr>
                </a:tc>
                <a:tc>
                  <a:txBody>
                    <a:bodyPr/>
                    <a:lstStyle/>
                    <a:p>
                      <a:pPr algn="ctr"/>
                      <a:r>
                        <a:rPr lang="zh-CN" altLang="en-US" sz="2000" dirty="0">
                          <a:solidFill>
                            <a:schemeClr val="bg1"/>
                          </a:solidFill>
                          <a:latin typeface="宋体" panose="02010600030101010101" pitchFamily="2" charset="-122"/>
                          <a:ea typeface="宋体" panose="02010600030101010101" pitchFamily="2" charset="-122"/>
                        </a:rPr>
                        <a:t>电子信息学院</a:t>
                      </a:r>
                    </a:p>
                  </a:txBody>
                  <a:tcPr anchor="ctr">
                    <a:noFill/>
                  </a:tcPr>
                </a:tc>
                <a:tc>
                  <a:txBody>
                    <a:bodyPr/>
                    <a:lstStyle/>
                    <a:p>
                      <a:pPr algn="l"/>
                      <a:r>
                        <a:rPr lang="zh-CN" altLang="en-US" sz="2000" dirty="0">
                          <a:solidFill>
                            <a:schemeClr val="bg1"/>
                          </a:solidFill>
                          <a:latin typeface="宋体" panose="02010600030101010101" pitchFamily="2" charset="-122"/>
                          <a:ea typeface="宋体" panose="02010600030101010101" pitchFamily="2" charset="-122"/>
                        </a:rPr>
                        <a:t>负责疑问的提出与解答</a:t>
                      </a:r>
                    </a:p>
                  </a:txBody>
                  <a:tcPr anchor="ctr">
                    <a:noFill/>
                  </a:tcPr>
                </a:tc>
                <a:extLst>
                  <a:ext uri="{0D108BD9-81ED-4DB2-BD59-A6C34878D82A}">
                    <a16:rowId xmlns:a16="http://schemas.microsoft.com/office/drawing/2014/main" val="3644568835"/>
                  </a:ext>
                </a:extLst>
              </a:tr>
              <a:tr h="629985">
                <a:tc>
                  <a:txBody>
                    <a:bodyPr/>
                    <a:lstStyle/>
                    <a:p>
                      <a:pPr algn="ctr"/>
                      <a:r>
                        <a:rPr lang="en-US" altLang="zh-CN" sz="2000" dirty="0">
                          <a:solidFill>
                            <a:schemeClr val="bg1"/>
                          </a:solidFill>
                          <a:latin typeface="宋体" panose="02010600030101010101" pitchFamily="2" charset="-122"/>
                          <a:ea typeface="宋体" panose="02010600030101010101" pitchFamily="2" charset="-122"/>
                        </a:rPr>
                        <a:t>XXX</a:t>
                      </a:r>
                      <a:endParaRPr lang="zh-CN" altLang="en-US" sz="2000" dirty="0">
                        <a:solidFill>
                          <a:schemeClr val="bg1"/>
                        </a:solidFill>
                        <a:latin typeface="宋体" panose="02010600030101010101" pitchFamily="2" charset="-122"/>
                        <a:ea typeface="宋体" panose="02010600030101010101" pitchFamily="2" charset="-122"/>
                      </a:endParaRPr>
                    </a:p>
                  </a:txBody>
                  <a:tcPr anchor="ctr">
                    <a:noFill/>
                  </a:tcPr>
                </a:tc>
                <a:tc>
                  <a:txBody>
                    <a:bodyPr/>
                    <a:lstStyle/>
                    <a:p>
                      <a:pPr algn="ctr"/>
                      <a:r>
                        <a:rPr lang="zh-CN" altLang="en-US" sz="2000" dirty="0">
                          <a:solidFill>
                            <a:schemeClr val="bg1"/>
                          </a:solidFill>
                          <a:latin typeface="宋体" panose="02010600030101010101" pitchFamily="2" charset="-122"/>
                          <a:ea typeface="宋体" panose="02010600030101010101" pitchFamily="2" charset="-122"/>
                        </a:rPr>
                        <a:t>文学与新闻学院</a:t>
                      </a:r>
                    </a:p>
                  </a:txBody>
                  <a:tcPr anchor="ctr">
                    <a:noFill/>
                  </a:tcPr>
                </a:tc>
                <a:tc>
                  <a:txBody>
                    <a:bodyPr/>
                    <a:lstStyle/>
                    <a:p>
                      <a:pPr algn="l"/>
                      <a:r>
                        <a:rPr lang="zh-CN" altLang="en-US" sz="2000" dirty="0">
                          <a:solidFill>
                            <a:schemeClr val="bg1"/>
                          </a:solidFill>
                          <a:latin typeface="宋体" panose="02010600030101010101" pitchFamily="2" charset="-122"/>
                          <a:ea typeface="宋体" panose="02010600030101010101" pitchFamily="2" charset="-122"/>
                        </a:rPr>
                        <a:t>负责概念产品的应用背景探究和市场需求分析</a:t>
                      </a:r>
                    </a:p>
                  </a:txBody>
                  <a:tcPr anchor="ctr">
                    <a:noFill/>
                  </a:tcPr>
                </a:tc>
                <a:extLst>
                  <a:ext uri="{0D108BD9-81ED-4DB2-BD59-A6C34878D82A}">
                    <a16:rowId xmlns:a16="http://schemas.microsoft.com/office/drawing/2014/main" val="2250300924"/>
                  </a:ext>
                </a:extLst>
              </a:tr>
              <a:tr h="629985">
                <a:tc>
                  <a:txBody>
                    <a:bodyPr/>
                    <a:lstStyle/>
                    <a:p>
                      <a:pPr algn="ctr"/>
                      <a:r>
                        <a:rPr lang="en-US" altLang="zh-CN" sz="2000" dirty="0">
                          <a:solidFill>
                            <a:schemeClr val="bg1"/>
                          </a:solidFill>
                          <a:latin typeface="宋体" panose="02010600030101010101" pitchFamily="2" charset="-122"/>
                          <a:ea typeface="宋体" panose="02010600030101010101" pitchFamily="2" charset="-122"/>
                        </a:rPr>
                        <a:t>XXX</a:t>
                      </a:r>
                      <a:endParaRPr lang="zh-CN" altLang="en-US" sz="2000" dirty="0">
                        <a:solidFill>
                          <a:schemeClr val="bg1"/>
                        </a:solidFill>
                        <a:latin typeface="宋体" panose="02010600030101010101" pitchFamily="2" charset="-122"/>
                        <a:ea typeface="宋体" panose="02010600030101010101" pitchFamily="2" charset="-122"/>
                      </a:endParaRPr>
                    </a:p>
                  </a:txBody>
                  <a:tcPr anchor="ctr">
                    <a:noFill/>
                  </a:tcPr>
                </a:tc>
                <a:tc>
                  <a:txBody>
                    <a:bodyPr/>
                    <a:lstStyle/>
                    <a:p>
                      <a:pPr algn="ctr"/>
                      <a:r>
                        <a:rPr lang="zh-CN" altLang="en-US" sz="2000" dirty="0">
                          <a:solidFill>
                            <a:schemeClr val="bg1"/>
                          </a:solidFill>
                          <a:latin typeface="宋体" panose="02010600030101010101" pitchFamily="2" charset="-122"/>
                          <a:ea typeface="宋体" panose="02010600030101010101" pitchFamily="2" charset="-122"/>
                        </a:rPr>
                        <a:t>计算机学院</a:t>
                      </a:r>
                    </a:p>
                  </a:txBody>
                  <a:tcPr anchor="ctr">
                    <a:noFill/>
                  </a:tcPr>
                </a:tc>
                <a:tc>
                  <a:txBody>
                    <a:bodyPr/>
                    <a:lstStyle/>
                    <a:p>
                      <a:pPr algn="l"/>
                      <a:r>
                        <a:rPr lang="zh-CN" altLang="en-US" sz="2000" dirty="0">
                          <a:solidFill>
                            <a:schemeClr val="bg1"/>
                          </a:solidFill>
                          <a:latin typeface="宋体" panose="02010600030101010101" pitchFamily="2" charset="-122"/>
                          <a:ea typeface="宋体" panose="02010600030101010101" pitchFamily="2" charset="-122"/>
                        </a:rPr>
                        <a:t>负责概念产品的构想和概念图设计</a:t>
                      </a:r>
                    </a:p>
                  </a:txBody>
                  <a:tcPr anchor="ctr">
                    <a:noFill/>
                  </a:tcPr>
                </a:tc>
                <a:extLst>
                  <a:ext uri="{0D108BD9-81ED-4DB2-BD59-A6C34878D82A}">
                    <a16:rowId xmlns:a16="http://schemas.microsoft.com/office/drawing/2014/main" val="180669596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8107F544-37F2-7AD5-9083-D050481C99C3}"/>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1DD1AD4F-82D5-C2F6-ADA4-56F8FE3403AF}"/>
              </a:ext>
            </a:extLst>
          </p:cNvPr>
          <p:cNvSpPr txBox="1"/>
          <p:nvPr/>
        </p:nvSpPr>
        <p:spPr>
          <a:xfrm>
            <a:off x="6026150" y="4540250"/>
            <a:ext cx="6292850" cy="584775"/>
          </a:xfrm>
          <a:prstGeom prst="rect">
            <a:avLst/>
          </a:prstGeom>
          <a:noFill/>
        </p:spPr>
        <p:txBody>
          <a:bodyPr wrap="square" rtlCol="0">
            <a:spAutoFit/>
          </a:bodyPr>
          <a:lstStyle/>
          <a:p>
            <a:r>
              <a:rPr lang="en-US" altLang="zh-CN" sz="3200" b="1" dirty="0">
                <a:solidFill>
                  <a:schemeClr val="accent4">
                    <a:lumMod val="60000"/>
                    <a:lumOff val="40000"/>
                  </a:schemeClr>
                </a:solidFill>
                <a:latin typeface="仿宋" panose="02010609060101010101" pitchFamily="49" charset="-122"/>
                <a:ea typeface="仿宋" panose="02010609060101010101" pitchFamily="49" charset="-122"/>
              </a:rPr>
              <a:t>——</a:t>
            </a:r>
            <a:r>
              <a:rPr lang="zh-CN" altLang="en-US" sz="3200" b="1" dirty="0">
                <a:solidFill>
                  <a:schemeClr val="accent4">
                    <a:lumMod val="60000"/>
                    <a:lumOff val="40000"/>
                  </a:schemeClr>
                </a:solidFill>
                <a:latin typeface="仿宋" panose="02010609060101010101" pitchFamily="49" charset="-122"/>
                <a:ea typeface="仿宋" panose="02010609060101010101" pitchFamily="49" charset="-122"/>
              </a:rPr>
              <a:t>以视障人群为例的服务生态</a:t>
            </a:r>
          </a:p>
        </p:txBody>
      </p:sp>
    </p:spTree>
    <p:extLst>
      <p:ext uri="{BB962C8B-B14F-4D97-AF65-F5344CB8AC3E}">
        <p14:creationId xmlns:p14="http://schemas.microsoft.com/office/powerpoint/2010/main" val="126128383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024976" y="387753"/>
            <a:ext cx="2643121" cy="521970"/>
          </a:xfrm>
          <a:prstGeom prst="rect">
            <a:avLst/>
          </a:prstGeom>
          <a:noFill/>
        </p:spPr>
        <p:txBody>
          <a:bodyPr wrap="square">
            <a:spAutoFit/>
          </a:bodyPr>
          <a:lstStyle/>
          <a:p>
            <a:pPr algn="ctr"/>
            <a:r>
              <a:rPr lang="zh-CN" altLang="en-US" sz="2800" dirty="0">
                <a:solidFill>
                  <a:srgbClr val="F9F9F9"/>
                </a:solidFill>
                <a:latin typeface="楷体" panose="02010609060101010101" pitchFamily="49" charset="-122"/>
                <a:ea typeface="楷体" panose="02010609060101010101" pitchFamily="49" charset="-122"/>
                <a:cs typeface="Times New Roman" panose="02020603050405020304" pitchFamily="18" charset="0"/>
              </a:rPr>
              <a:t>项目背景</a:t>
            </a:r>
          </a:p>
        </p:txBody>
      </p:sp>
      <p:pic>
        <p:nvPicPr>
          <p:cNvPr id="26" name="图片 25"/>
          <p:cNvPicPr>
            <a:picLocks noChangeAspect="1"/>
          </p:cNvPicPr>
          <p:nvPr/>
        </p:nvPicPr>
        <p:blipFill>
          <a:blip r:embed="rId3"/>
          <a:stretch>
            <a:fillRect/>
          </a:stretch>
        </p:blipFill>
        <p:spPr>
          <a:xfrm>
            <a:off x="426461" y="251771"/>
            <a:ext cx="2740564" cy="1067724"/>
          </a:xfrm>
          <a:prstGeom prst="rect">
            <a:avLst/>
          </a:prstGeom>
        </p:spPr>
      </p:pic>
      <p:sp>
        <p:nvSpPr>
          <p:cNvPr id="30" name="文本框 29"/>
          <p:cNvSpPr txBox="1"/>
          <p:nvPr/>
        </p:nvSpPr>
        <p:spPr>
          <a:xfrm>
            <a:off x="2245675" y="1707248"/>
            <a:ext cx="9316783" cy="1323439"/>
          </a:xfrm>
          <a:prstGeom prst="rect">
            <a:avLst/>
          </a:prstGeom>
          <a:noFill/>
        </p:spPr>
        <p:txBody>
          <a:bodyPr wrap="square">
            <a:spAutoFit/>
          </a:bodyPr>
          <a:lstStyle/>
          <a:p>
            <a:pPr indent="381000" algn="just"/>
            <a:r>
              <a:rPr lang="zh-CN" altLang="zh-CN" sz="2000" kern="100" dirty="0">
                <a:solidFill>
                  <a:schemeClr val="bg1"/>
                </a:solidFill>
                <a:effectLst/>
                <a:latin typeface="Times New Roman" panose="02020603050405020304" pitchFamily="18" charset="0"/>
                <a:ea typeface="仿宋" panose="02010609060101010101" pitchFamily="49" charset="-122"/>
                <a:cs typeface="Times New Roman" panose="02020603050405020304" pitchFamily="18" charset="0"/>
              </a:rPr>
              <a:t>我国是世界上盲和视力损伤人数最多的国家之一，根据第七次人口普查的数据显示，我国约有</a:t>
            </a:r>
            <a:r>
              <a:rPr lang="en-US" altLang="zh-CN" sz="2000" kern="100" dirty="0">
                <a:solidFill>
                  <a:schemeClr val="bg1"/>
                </a:solidFill>
                <a:effectLst/>
                <a:latin typeface="Times New Roman" panose="02020603050405020304" pitchFamily="18" charset="0"/>
                <a:ea typeface="仿宋" panose="02010609060101010101" pitchFamily="49" charset="-122"/>
                <a:cs typeface="Times New Roman" panose="02020603050405020304" pitchFamily="18" charset="0"/>
              </a:rPr>
              <a:t> 1730 </a:t>
            </a:r>
            <a:r>
              <a:rPr lang="zh-CN" altLang="zh-CN" sz="2000" kern="100" dirty="0">
                <a:solidFill>
                  <a:schemeClr val="bg1"/>
                </a:solidFill>
                <a:effectLst/>
                <a:latin typeface="Times New Roman" panose="02020603050405020304" pitchFamily="18" charset="0"/>
                <a:ea typeface="仿宋" panose="02010609060101010101" pitchFamily="49" charset="-122"/>
                <a:cs typeface="Times New Roman" panose="02020603050405020304" pitchFamily="18" charset="0"/>
              </a:rPr>
              <a:t>万视障人士，占我国人口的</a:t>
            </a:r>
            <a:r>
              <a:rPr lang="en-US" altLang="zh-CN" sz="2000" kern="100" dirty="0">
                <a:solidFill>
                  <a:schemeClr val="bg1"/>
                </a:solidFill>
                <a:effectLst/>
                <a:latin typeface="Times New Roman" panose="02020603050405020304" pitchFamily="18" charset="0"/>
                <a:ea typeface="仿宋" panose="02010609060101010101" pitchFamily="49" charset="-122"/>
                <a:cs typeface="Times New Roman" panose="02020603050405020304" pitchFamily="18" charset="0"/>
              </a:rPr>
              <a:t> 1.26%</a:t>
            </a:r>
            <a:r>
              <a:rPr lang="zh-CN" altLang="zh-CN" sz="2000" kern="100" dirty="0">
                <a:solidFill>
                  <a:schemeClr val="bg1"/>
                </a:solidFill>
                <a:effectLst/>
                <a:latin typeface="Times New Roman" panose="02020603050405020304" pitchFamily="18" charset="0"/>
                <a:ea typeface="仿宋" panose="02010609060101010101" pitchFamily="49" charset="-122"/>
                <a:cs typeface="Times New Roman" panose="02020603050405020304" pitchFamily="18" charset="0"/>
              </a:rPr>
              <a:t>。我国视障群体数量增长速度快，每年新增盲人约</a:t>
            </a:r>
            <a:r>
              <a:rPr lang="en-US" altLang="zh-CN" sz="2000" kern="100" dirty="0">
                <a:solidFill>
                  <a:schemeClr val="bg1"/>
                </a:solidFill>
                <a:effectLst/>
                <a:latin typeface="Times New Roman" panose="02020603050405020304" pitchFamily="18" charset="0"/>
                <a:ea typeface="仿宋" panose="02010609060101010101" pitchFamily="49" charset="-122"/>
                <a:cs typeface="Times New Roman" panose="02020603050405020304" pitchFamily="18" charset="0"/>
              </a:rPr>
              <a:t> 45 </a:t>
            </a:r>
            <a:r>
              <a:rPr lang="zh-CN" altLang="zh-CN" sz="2000" kern="100" dirty="0">
                <a:solidFill>
                  <a:schemeClr val="bg1"/>
                </a:solidFill>
                <a:effectLst/>
                <a:latin typeface="Times New Roman" panose="02020603050405020304" pitchFamily="18" charset="0"/>
                <a:ea typeface="仿宋" panose="02010609060101010101" pitchFamily="49" charset="-122"/>
                <a:cs typeface="Times New Roman" panose="02020603050405020304" pitchFamily="18" charset="0"/>
              </a:rPr>
              <a:t>万，低视力患者约</a:t>
            </a:r>
            <a:r>
              <a:rPr lang="en-US" altLang="zh-CN" sz="2000" kern="100" dirty="0">
                <a:solidFill>
                  <a:schemeClr val="bg1"/>
                </a:solidFill>
                <a:effectLst/>
                <a:latin typeface="Times New Roman" panose="02020603050405020304" pitchFamily="18" charset="0"/>
                <a:ea typeface="仿宋" panose="02010609060101010101" pitchFamily="49" charset="-122"/>
                <a:cs typeface="Times New Roman" panose="02020603050405020304" pitchFamily="18" charset="0"/>
              </a:rPr>
              <a:t> 13 </a:t>
            </a:r>
            <a:r>
              <a:rPr lang="zh-CN" altLang="zh-CN" sz="2000" kern="100" dirty="0">
                <a:solidFill>
                  <a:schemeClr val="bg1"/>
                </a:solidFill>
                <a:effectLst/>
                <a:latin typeface="Times New Roman" panose="02020603050405020304" pitchFamily="18" charset="0"/>
                <a:ea typeface="仿宋" panose="02010609060101010101" pitchFamily="49" charset="-122"/>
                <a:cs typeface="Times New Roman" panose="02020603050405020304" pitchFamily="18" charset="0"/>
              </a:rPr>
              <a:t>万，也就是大约每分钟就会出现</a:t>
            </a:r>
            <a:r>
              <a:rPr lang="en-US" altLang="zh-CN" sz="2000" kern="100" dirty="0">
                <a:solidFill>
                  <a:schemeClr val="bg1"/>
                </a:solidFill>
                <a:effectLst/>
                <a:latin typeface="Times New Roman" panose="02020603050405020304" pitchFamily="18" charset="0"/>
                <a:ea typeface="仿宋" panose="02010609060101010101" pitchFamily="49" charset="-122"/>
                <a:cs typeface="Times New Roman" panose="02020603050405020304" pitchFamily="18" charset="0"/>
              </a:rPr>
              <a:t> 1 </a:t>
            </a:r>
            <a:r>
              <a:rPr lang="zh-CN" altLang="zh-CN" sz="2000" kern="100" dirty="0">
                <a:solidFill>
                  <a:schemeClr val="bg1"/>
                </a:solidFill>
                <a:effectLst/>
                <a:latin typeface="Times New Roman" panose="02020603050405020304" pitchFamily="18" charset="0"/>
                <a:ea typeface="仿宋" panose="02010609060101010101" pitchFamily="49" charset="-122"/>
                <a:cs typeface="Times New Roman" panose="02020603050405020304" pitchFamily="18" charset="0"/>
              </a:rPr>
              <a:t>个盲人，</a:t>
            </a:r>
            <a:r>
              <a:rPr lang="en-US" altLang="zh-CN" sz="2000" kern="100" dirty="0">
                <a:solidFill>
                  <a:schemeClr val="bg1"/>
                </a:solidFill>
                <a:effectLst/>
                <a:latin typeface="Times New Roman" panose="02020603050405020304" pitchFamily="18" charset="0"/>
                <a:ea typeface="仿宋" panose="02010609060101010101" pitchFamily="49" charset="-122"/>
                <a:cs typeface="Times New Roman" panose="02020603050405020304" pitchFamily="18" charset="0"/>
              </a:rPr>
              <a:t>3 </a:t>
            </a:r>
            <a:r>
              <a:rPr lang="zh-CN" altLang="zh-CN" sz="2000" kern="100" dirty="0">
                <a:solidFill>
                  <a:schemeClr val="bg1"/>
                </a:solidFill>
                <a:effectLst/>
                <a:latin typeface="Times New Roman" panose="02020603050405020304" pitchFamily="18" charset="0"/>
                <a:ea typeface="仿宋" panose="02010609060101010101" pitchFamily="49" charset="-122"/>
                <a:cs typeface="Times New Roman" panose="02020603050405020304" pitchFamily="18" charset="0"/>
              </a:rPr>
              <a:t>个低视力患者。</a:t>
            </a:r>
          </a:p>
        </p:txBody>
      </p:sp>
      <p:sp>
        <p:nvSpPr>
          <p:cNvPr id="35" name="箭头: V 形 34"/>
          <p:cNvSpPr/>
          <p:nvPr/>
        </p:nvSpPr>
        <p:spPr>
          <a:xfrm>
            <a:off x="629542" y="1988372"/>
            <a:ext cx="1414016" cy="788654"/>
          </a:xfrm>
          <a:prstGeom prst="chevron">
            <a:avLst>
              <a:gd name="adj" fmla="val 17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Freeform 232"/>
          <p:cNvSpPr>
            <a:spLocks noEditPoints="1"/>
          </p:cNvSpPr>
          <p:nvPr/>
        </p:nvSpPr>
        <p:spPr bwMode="auto">
          <a:xfrm>
            <a:off x="1146132" y="2162942"/>
            <a:ext cx="315179" cy="439514"/>
          </a:xfrm>
          <a:custGeom>
            <a:avLst/>
            <a:gdLst>
              <a:gd name="T0" fmla="*/ 43 w 46"/>
              <a:gd name="T1" fmla="*/ 6 h 64"/>
              <a:gd name="T2" fmla="*/ 46 w 46"/>
              <a:gd name="T3" fmla="*/ 6 h 64"/>
              <a:gd name="T4" fmla="*/ 46 w 46"/>
              <a:gd name="T5" fmla="*/ 0 h 64"/>
              <a:gd name="T6" fmla="*/ 0 w 46"/>
              <a:gd name="T7" fmla="*/ 0 h 64"/>
              <a:gd name="T8" fmla="*/ 0 w 46"/>
              <a:gd name="T9" fmla="*/ 6 h 64"/>
              <a:gd name="T10" fmla="*/ 4 w 46"/>
              <a:gd name="T11" fmla="*/ 6 h 64"/>
              <a:gd name="T12" fmla="*/ 17 w 46"/>
              <a:gd name="T13" fmla="*/ 29 h 64"/>
              <a:gd name="T14" fmla="*/ 17 w 46"/>
              <a:gd name="T15" fmla="*/ 36 h 64"/>
              <a:gd name="T16" fmla="*/ 4 w 46"/>
              <a:gd name="T17" fmla="*/ 58 h 64"/>
              <a:gd name="T18" fmla="*/ 0 w 46"/>
              <a:gd name="T19" fmla="*/ 58 h 64"/>
              <a:gd name="T20" fmla="*/ 0 w 46"/>
              <a:gd name="T21" fmla="*/ 64 h 64"/>
              <a:gd name="T22" fmla="*/ 46 w 46"/>
              <a:gd name="T23" fmla="*/ 64 h 64"/>
              <a:gd name="T24" fmla="*/ 46 w 46"/>
              <a:gd name="T25" fmla="*/ 58 h 64"/>
              <a:gd name="T26" fmla="*/ 43 w 46"/>
              <a:gd name="T27" fmla="*/ 58 h 64"/>
              <a:gd name="T28" fmla="*/ 30 w 46"/>
              <a:gd name="T29" fmla="*/ 36 h 64"/>
              <a:gd name="T30" fmla="*/ 30 w 46"/>
              <a:gd name="T31" fmla="*/ 29 h 64"/>
              <a:gd name="T32" fmla="*/ 43 w 46"/>
              <a:gd name="T33" fmla="*/ 6 h 64"/>
              <a:gd name="T34" fmla="*/ 28 w 46"/>
              <a:gd name="T35" fmla="*/ 38 h 64"/>
              <a:gd name="T36" fmla="*/ 40 w 46"/>
              <a:gd name="T37" fmla="*/ 58 h 64"/>
              <a:gd name="T38" fmla="*/ 37 w 46"/>
              <a:gd name="T39" fmla="*/ 58 h 64"/>
              <a:gd name="T40" fmla="*/ 31 w 46"/>
              <a:gd name="T41" fmla="*/ 51 h 64"/>
              <a:gd name="T42" fmla="*/ 24 w 46"/>
              <a:gd name="T43" fmla="*/ 43 h 64"/>
              <a:gd name="T44" fmla="*/ 17 w 46"/>
              <a:gd name="T45" fmla="*/ 51 h 64"/>
              <a:gd name="T46" fmla="*/ 11 w 46"/>
              <a:gd name="T47" fmla="*/ 58 h 64"/>
              <a:gd name="T48" fmla="*/ 7 w 46"/>
              <a:gd name="T49" fmla="*/ 58 h 64"/>
              <a:gd name="T50" fmla="*/ 19 w 46"/>
              <a:gd name="T51" fmla="*/ 38 h 64"/>
              <a:gd name="T52" fmla="*/ 20 w 46"/>
              <a:gd name="T53" fmla="*/ 38 h 64"/>
              <a:gd name="T54" fmla="*/ 20 w 46"/>
              <a:gd name="T55" fmla="*/ 26 h 64"/>
              <a:gd name="T56" fmla="*/ 19 w 46"/>
              <a:gd name="T57" fmla="*/ 26 h 64"/>
              <a:gd name="T58" fmla="*/ 7 w 46"/>
              <a:gd name="T59" fmla="*/ 6 h 64"/>
              <a:gd name="T60" fmla="*/ 40 w 46"/>
              <a:gd name="T61" fmla="*/ 6 h 64"/>
              <a:gd name="T62" fmla="*/ 28 w 46"/>
              <a:gd name="T63" fmla="*/ 26 h 64"/>
              <a:gd name="T64" fmla="*/ 27 w 46"/>
              <a:gd name="T65" fmla="*/ 26 h 64"/>
              <a:gd name="T66" fmla="*/ 27 w 46"/>
              <a:gd name="T67" fmla="*/ 38 h 64"/>
              <a:gd name="T68" fmla="*/ 28 w 46"/>
              <a:gd name="T69" fmla="*/ 3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6" h="64">
                <a:moveTo>
                  <a:pt x="43" y="6"/>
                </a:moveTo>
                <a:cubicBezTo>
                  <a:pt x="46" y="6"/>
                  <a:pt x="46" y="6"/>
                  <a:pt x="46" y="6"/>
                </a:cubicBezTo>
                <a:cubicBezTo>
                  <a:pt x="46" y="0"/>
                  <a:pt x="46" y="0"/>
                  <a:pt x="46" y="0"/>
                </a:cubicBezTo>
                <a:cubicBezTo>
                  <a:pt x="0" y="0"/>
                  <a:pt x="0" y="0"/>
                  <a:pt x="0" y="0"/>
                </a:cubicBezTo>
                <a:cubicBezTo>
                  <a:pt x="0" y="6"/>
                  <a:pt x="0" y="6"/>
                  <a:pt x="0" y="6"/>
                </a:cubicBezTo>
                <a:cubicBezTo>
                  <a:pt x="4" y="6"/>
                  <a:pt x="4" y="6"/>
                  <a:pt x="4" y="6"/>
                </a:cubicBezTo>
                <a:cubicBezTo>
                  <a:pt x="5" y="18"/>
                  <a:pt x="9" y="26"/>
                  <a:pt x="17" y="29"/>
                </a:cubicBezTo>
                <a:cubicBezTo>
                  <a:pt x="17" y="36"/>
                  <a:pt x="17" y="36"/>
                  <a:pt x="17" y="36"/>
                </a:cubicBezTo>
                <a:cubicBezTo>
                  <a:pt x="9" y="38"/>
                  <a:pt x="5" y="46"/>
                  <a:pt x="4" y="58"/>
                </a:cubicBezTo>
                <a:cubicBezTo>
                  <a:pt x="0" y="58"/>
                  <a:pt x="0" y="58"/>
                  <a:pt x="0" y="58"/>
                </a:cubicBezTo>
                <a:cubicBezTo>
                  <a:pt x="0" y="64"/>
                  <a:pt x="0" y="64"/>
                  <a:pt x="0" y="64"/>
                </a:cubicBezTo>
                <a:cubicBezTo>
                  <a:pt x="46" y="64"/>
                  <a:pt x="46" y="64"/>
                  <a:pt x="46" y="64"/>
                </a:cubicBezTo>
                <a:cubicBezTo>
                  <a:pt x="46" y="58"/>
                  <a:pt x="46" y="58"/>
                  <a:pt x="46" y="58"/>
                </a:cubicBezTo>
                <a:cubicBezTo>
                  <a:pt x="43" y="58"/>
                  <a:pt x="43" y="58"/>
                  <a:pt x="43" y="58"/>
                </a:cubicBezTo>
                <a:cubicBezTo>
                  <a:pt x="42" y="46"/>
                  <a:pt x="38" y="38"/>
                  <a:pt x="30" y="36"/>
                </a:cubicBezTo>
                <a:cubicBezTo>
                  <a:pt x="30" y="29"/>
                  <a:pt x="30" y="29"/>
                  <a:pt x="30" y="29"/>
                </a:cubicBezTo>
                <a:cubicBezTo>
                  <a:pt x="38" y="26"/>
                  <a:pt x="42" y="18"/>
                  <a:pt x="43" y="6"/>
                </a:cubicBezTo>
                <a:close/>
                <a:moveTo>
                  <a:pt x="28" y="38"/>
                </a:moveTo>
                <a:cubicBezTo>
                  <a:pt x="37" y="40"/>
                  <a:pt x="39" y="49"/>
                  <a:pt x="40" y="58"/>
                </a:cubicBezTo>
                <a:cubicBezTo>
                  <a:pt x="37" y="58"/>
                  <a:pt x="37" y="58"/>
                  <a:pt x="37" y="58"/>
                </a:cubicBezTo>
                <a:cubicBezTo>
                  <a:pt x="31" y="51"/>
                  <a:pt x="31" y="51"/>
                  <a:pt x="31" y="51"/>
                </a:cubicBezTo>
                <a:cubicBezTo>
                  <a:pt x="24" y="43"/>
                  <a:pt x="24" y="43"/>
                  <a:pt x="24" y="43"/>
                </a:cubicBezTo>
                <a:cubicBezTo>
                  <a:pt x="17" y="51"/>
                  <a:pt x="17" y="51"/>
                  <a:pt x="17" y="51"/>
                </a:cubicBezTo>
                <a:cubicBezTo>
                  <a:pt x="11" y="58"/>
                  <a:pt x="11" y="58"/>
                  <a:pt x="11" y="58"/>
                </a:cubicBezTo>
                <a:cubicBezTo>
                  <a:pt x="7" y="58"/>
                  <a:pt x="7" y="58"/>
                  <a:pt x="7" y="58"/>
                </a:cubicBezTo>
                <a:cubicBezTo>
                  <a:pt x="8" y="49"/>
                  <a:pt x="10" y="40"/>
                  <a:pt x="19" y="38"/>
                </a:cubicBezTo>
                <a:cubicBezTo>
                  <a:pt x="20" y="38"/>
                  <a:pt x="20" y="38"/>
                  <a:pt x="20" y="38"/>
                </a:cubicBezTo>
                <a:cubicBezTo>
                  <a:pt x="20" y="26"/>
                  <a:pt x="20" y="26"/>
                  <a:pt x="20" y="26"/>
                </a:cubicBezTo>
                <a:cubicBezTo>
                  <a:pt x="19" y="26"/>
                  <a:pt x="19" y="26"/>
                  <a:pt x="19" y="26"/>
                </a:cubicBezTo>
                <a:cubicBezTo>
                  <a:pt x="10" y="24"/>
                  <a:pt x="8" y="15"/>
                  <a:pt x="7" y="6"/>
                </a:cubicBezTo>
                <a:cubicBezTo>
                  <a:pt x="40" y="6"/>
                  <a:pt x="40" y="6"/>
                  <a:pt x="40" y="6"/>
                </a:cubicBezTo>
                <a:cubicBezTo>
                  <a:pt x="39" y="15"/>
                  <a:pt x="37" y="24"/>
                  <a:pt x="28" y="26"/>
                </a:cubicBezTo>
                <a:cubicBezTo>
                  <a:pt x="27" y="26"/>
                  <a:pt x="27" y="26"/>
                  <a:pt x="27" y="26"/>
                </a:cubicBezTo>
                <a:cubicBezTo>
                  <a:pt x="27" y="38"/>
                  <a:pt x="27" y="38"/>
                  <a:pt x="27" y="38"/>
                </a:cubicBezTo>
                <a:lnTo>
                  <a:pt x="28" y="38"/>
                </a:lnTo>
                <a:close/>
              </a:path>
            </a:pathLst>
          </a:custGeom>
          <a:solidFill>
            <a:srgbClr val="223462"/>
          </a:solidFill>
          <a:ln>
            <a:noFill/>
          </a:ln>
        </p:spPr>
        <p:txBody>
          <a:bodyPr vert="horz" wrap="square" lIns="91440" tIns="45720" rIns="91440" bIns="45720" numCol="1" anchor="t" anchorCtr="0" compatLnSpc="1"/>
          <a:lstStyle/>
          <a:p>
            <a:endParaRPr lang="id-ID" sz="1350">
              <a:cs typeface="+mn-ea"/>
              <a:sym typeface="+mn-lt"/>
            </a:endParaRPr>
          </a:p>
        </p:txBody>
      </p:sp>
      <p:sp>
        <p:nvSpPr>
          <p:cNvPr id="40" name="文本框 39"/>
          <p:cNvSpPr txBox="1"/>
          <p:nvPr/>
        </p:nvSpPr>
        <p:spPr>
          <a:xfrm>
            <a:off x="629542" y="3404562"/>
            <a:ext cx="9491844" cy="1323439"/>
          </a:xfrm>
          <a:prstGeom prst="rect">
            <a:avLst/>
          </a:prstGeom>
          <a:noFill/>
        </p:spPr>
        <p:txBody>
          <a:bodyPr wrap="square">
            <a:spAutoFit/>
          </a:bodyPr>
          <a:lstStyle/>
          <a:p>
            <a:r>
              <a:rPr lang="zh-CN" altLang="zh-CN" sz="2000" kern="100" dirty="0">
                <a:solidFill>
                  <a:schemeClr val="bg1"/>
                </a:solidFill>
                <a:effectLst/>
                <a:latin typeface="Calibri" panose="020F0502020204030204" pitchFamily="34" charset="0"/>
                <a:ea typeface="仿宋" panose="02010609060101010101" pitchFamily="49" charset="-122"/>
                <a:cs typeface="Times New Roman" panose="02020603050405020304" pitchFamily="18" charset="0"/>
              </a:rPr>
              <a:t>国务院早于二零二一年印发了“国务院关于印发“十四五”残疾人保障和发展规划的通知”，文中指出，加快发展康复辅助器具服务，开展康复辅助器具产业国家综合创新试点。推广安全适用的基本型康复辅助器具，加快康复辅助器具创新产品研发生产，增强优质康复辅助器具供给能力，推动康复辅助器具服务提质升级。</a:t>
            </a:r>
            <a:endParaRPr lang="zh-CN" altLang="en-US" sz="2000" dirty="0">
              <a:solidFill>
                <a:schemeClr val="bg1"/>
              </a:solidFill>
            </a:endParaRPr>
          </a:p>
        </p:txBody>
      </p:sp>
      <p:sp>
        <p:nvSpPr>
          <p:cNvPr id="41" name="箭头: V 形 40"/>
          <p:cNvSpPr/>
          <p:nvPr/>
        </p:nvSpPr>
        <p:spPr>
          <a:xfrm rot="10800000">
            <a:off x="10148442" y="3561800"/>
            <a:ext cx="1414016" cy="788654"/>
          </a:xfrm>
          <a:prstGeom prst="chevron">
            <a:avLst>
              <a:gd name="adj" fmla="val 17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2" name="组合 41"/>
          <p:cNvGrpSpPr/>
          <p:nvPr/>
        </p:nvGrpSpPr>
        <p:grpSpPr>
          <a:xfrm rot="13458849">
            <a:off x="10605479" y="3747054"/>
            <a:ext cx="472886" cy="476019"/>
            <a:chOff x="834757" y="3713061"/>
            <a:chExt cx="372502" cy="374970"/>
          </a:xfrm>
          <a:solidFill>
            <a:srgbClr val="223462"/>
          </a:solidFill>
        </p:grpSpPr>
        <p:sp>
          <p:nvSpPr>
            <p:cNvPr id="43" name="Freeform 227"/>
            <p:cNvSpPr>
              <a:spLocks noEditPoints="1"/>
            </p:cNvSpPr>
            <p:nvPr/>
          </p:nvSpPr>
          <p:spPr bwMode="auto">
            <a:xfrm>
              <a:off x="834757" y="3831472"/>
              <a:ext cx="256559" cy="256559"/>
            </a:xfrm>
            <a:custGeom>
              <a:avLst/>
              <a:gdLst>
                <a:gd name="T0" fmla="*/ 42 w 44"/>
                <a:gd name="T1" fmla="*/ 18 h 44"/>
                <a:gd name="T2" fmla="*/ 35 w 44"/>
                <a:gd name="T3" fmla="*/ 18 h 44"/>
                <a:gd name="T4" fmla="*/ 34 w 44"/>
                <a:gd name="T5" fmla="*/ 14 h 44"/>
                <a:gd name="T6" fmla="*/ 38 w 44"/>
                <a:gd name="T7" fmla="*/ 10 h 44"/>
                <a:gd name="T8" fmla="*/ 38 w 44"/>
                <a:gd name="T9" fmla="*/ 7 h 44"/>
                <a:gd name="T10" fmla="*/ 36 w 44"/>
                <a:gd name="T11" fmla="*/ 5 h 44"/>
                <a:gd name="T12" fmla="*/ 33 w 44"/>
                <a:gd name="T13" fmla="*/ 5 h 44"/>
                <a:gd name="T14" fmla="*/ 29 w 44"/>
                <a:gd name="T15" fmla="*/ 9 h 44"/>
                <a:gd name="T16" fmla="*/ 25 w 44"/>
                <a:gd name="T17" fmla="*/ 8 h 44"/>
                <a:gd name="T18" fmla="*/ 25 w 44"/>
                <a:gd name="T19" fmla="*/ 2 h 44"/>
                <a:gd name="T20" fmla="*/ 23 w 44"/>
                <a:gd name="T21" fmla="*/ 0 h 44"/>
                <a:gd name="T22" fmla="*/ 20 w 44"/>
                <a:gd name="T23" fmla="*/ 0 h 44"/>
                <a:gd name="T24" fmla="*/ 18 w 44"/>
                <a:gd name="T25" fmla="*/ 2 h 44"/>
                <a:gd name="T26" fmla="*/ 18 w 44"/>
                <a:gd name="T27" fmla="*/ 8 h 44"/>
                <a:gd name="T28" fmla="*/ 14 w 44"/>
                <a:gd name="T29" fmla="*/ 9 h 44"/>
                <a:gd name="T30" fmla="*/ 10 w 44"/>
                <a:gd name="T31" fmla="*/ 6 h 44"/>
                <a:gd name="T32" fmla="*/ 7 w 44"/>
                <a:gd name="T33" fmla="*/ 6 h 44"/>
                <a:gd name="T34" fmla="*/ 5 w 44"/>
                <a:gd name="T35" fmla="*/ 8 h 44"/>
                <a:gd name="T36" fmla="*/ 5 w 44"/>
                <a:gd name="T37" fmla="*/ 11 h 44"/>
                <a:gd name="T38" fmla="*/ 9 w 44"/>
                <a:gd name="T39" fmla="*/ 15 h 44"/>
                <a:gd name="T40" fmla="*/ 7 w 44"/>
                <a:gd name="T41" fmla="*/ 19 h 44"/>
                <a:gd name="T42" fmla="*/ 2 w 44"/>
                <a:gd name="T43" fmla="*/ 19 h 44"/>
                <a:gd name="T44" fmla="*/ 0 w 44"/>
                <a:gd name="T45" fmla="*/ 21 h 44"/>
                <a:gd name="T46" fmla="*/ 0 w 44"/>
                <a:gd name="T47" fmla="*/ 24 h 44"/>
                <a:gd name="T48" fmla="*/ 2 w 44"/>
                <a:gd name="T49" fmla="*/ 26 h 44"/>
                <a:gd name="T50" fmla="*/ 7 w 44"/>
                <a:gd name="T51" fmla="*/ 26 h 44"/>
                <a:gd name="T52" fmla="*/ 9 w 44"/>
                <a:gd name="T53" fmla="*/ 30 h 44"/>
                <a:gd name="T54" fmla="*/ 6 w 44"/>
                <a:gd name="T55" fmla="*/ 34 h 44"/>
                <a:gd name="T56" fmla="*/ 6 w 44"/>
                <a:gd name="T57" fmla="*/ 37 h 44"/>
                <a:gd name="T58" fmla="*/ 8 w 44"/>
                <a:gd name="T59" fmla="*/ 39 h 44"/>
                <a:gd name="T60" fmla="*/ 11 w 44"/>
                <a:gd name="T61" fmla="*/ 39 h 44"/>
                <a:gd name="T62" fmla="*/ 15 w 44"/>
                <a:gd name="T63" fmla="*/ 35 h 44"/>
                <a:gd name="T64" fmla="*/ 19 w 44"/>
                <a:gd name="T65" fmla="*/ 36 h 44"/>
                <a:gd name="T66" fmla="*/ 19 w 44"/>
                <a:gd name="T67" fmla="*/ 42 h 44"/>
                <a:gd name="T68" fmla="*/ 21 w 44"/>
                <a:gd name="T69" fmla="*/ 44 h 44"/>
                <a:gd name="T70" fmla="*/ 24 w 44"/>
                <a:gd name="T71" fmla="*/ 44 h 44"/>
                <a:gd name="T72" fmla="*/ 26 w 44"/>
                <a:gd name="T73" fmla="*/ 42 h 44"/>
                <a:gd name="T74" fmla="*/ 26 w 44"/>
                <a:gd name="T75" fmla="*/ 36 h 44"/>
                <a:gd name="T76" fmla="*/ 30 w 44"/>
                <a:gd name="T77" fmla="*/ 34 h 44"/>
                <a:gd name="T78" fmla="*/ 34 w 44"/>
                <a:gd name="T79" fmla="*/ 38 h 44"/>
                <a:gd name="T80" fmla="*/ 37 w 44"/>
                <a:gd name="T81" fmla="*/ 38 h 44"/>
                <a:gd name="T82" fmla="*/ 39 w 44"/>
                <a:gd name="T83" fmla="*/ 36 h 44"/>
                <a:gd name="T84" fmla="*/ 39 w 44"/>
                <a:gd name="T85" fmla="*/ 33 h 44"/>
                <a:gd name="T86" fmla="*/ 35 w 44"/>
                <a:gd name="T87" fmla="*/ 28 h 44"/>
                <a:gd name="T88" fmla="*/ 36 w 44"/>
                <a:gd name="T89" fmla="*/ 25 h 44"/>
                <a:gd name="T90" fmla="*/ 42 w 44"/>
                <a:gd name="T91" fmla="*/ 25 h 44"/>
                <a:gd name="T92" fmla="*/ 44 w 44"/>
                <a:gd name="T93" fmla="*/ 23 h 44"/>
                <a:gd name="T94" fmla="*/ 44 w 44"/>
                <a:gd name="T95" fmla="*/ 20 h 44"/>
                <a:gd name="T96" fmla="*/ 42 w 44"/>
                <a:gd name="T97" fmla="*/ 18 h 44"/>
                <a:gd name="T98" fmla="*/ 21 w 44"/>
                <a:gd name="T99" fmla="*/ 28 h 44"/>
                <a:gd name="T100" fmla="*/ 15 w 44"/>
                <a:gd name="T101" fmla="*/ 22 h 44"/>
                <a:gd name="T102" fmla="*/ 21 w 44"/>
                <a:gd name="T103" fmla="*/ 16 h 44"/>
                <a:gd name="T104" fmla="*/ 28 w 44"/>
                <a:gd name="T105" fmla="*/ 22 h 44"/>
                <a:gd name="T106" fmla="*/ 21 w 44"/>
                <a:gd name="T107" fmla="*/ 2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44">
                  <a:moveTo>
                    <a:pt x="42" y="18"/>
                  </a:moveTo>
                  <a:cubicBezTo>
                    <a:pt x="35" y="18"/>
                    <a:pt x="35" y="18"/>
                    <a:pt x="35" y="18"/>
                  </a:cubicBezTo>
                  <a:cubicBezTo>
                    <a:pt x="35" y="17"/>
                    <a:pt x="35" y="15"/>
                    <a:pt x="34" y="14"/>
                  </a:cubicBezTo>
                  <a:cubicBezTo>
                    <a:pt x="38" y="10"/>
                    <a:pt x="38" y="10"/>
                    <a:pt x="38" y="10"/>
                  </a:cubicBezTo>
                  <a:cubicBezTo>
                    <a:pt x="39" y="9"/>
                    <a:pt x="39" y="8"/>
                    <a:pt x="38" y="7"/>
                  </a:cubicBezTo>
                  <a:cubicBezTo>
                    <a:pt x="36" y="5"/>
                    <a:pt x="36" y="5"/>
                    <a:pt x="36" y="5"/>
                  </a:cubicBezTo>
                  <a:cubicBezTo>
                    <a:pt x="35" y="4"/>
                    <a:pt x="34" y="4"/>
                    <a:pt x="33" y="5"/>
                  </a:cubicBezTo>
                  <a:cubicBezTo>
                    <a:pt x="29" y="9"/>
                    <a:pt x="29" y="9"/>
                    <a:pt x="29" y="9"/>
                  </a:cubicBezTo>
                  <a:cubicBezTo>
                    <a:pt x="28" y="9"/>
                    <a:pt x="26" y="8"/>
                    <a:pt x="25" y="8"/>
                  </a:cubicBezTo>
                  <a:cubicBezTo>
                    <a:pt x="25" y="2"/>
                    <a:pt x="25" y="2"/>
                    <a:pt x="25" y="2"/>
                  </a:cubicBezTo>
                  <a:cubicBezTo>
                    <a:pt x="25" y="1"/>
                    <a:pt x="24" y="0"/>
                    <a:pt x="23" y="0"/>
                  </a:cubicBezTo>
                  <a:cubicBezTo>
                    <a:pt x="20" y="0"/>
                    <a:pt x="20" y="0"/>
                    <a:pt x="20" y="0"/>
                  </a:cubicBezTo>
                  <a:cubicBezTo>
                    <a:pt x="19" y="0"/>
                    <a:pt x="18" y="1"/>
                    <a:pt x="18" y="2"/>
                  </a:cubicBezTo>
                  <a:cubicBezTo>
                    <a:pt x="18" y="8"/>
                    <a:pt x="18" y="8"/>
                    <a:pt x="18" y="8"/>
                  </a:cubicBezTo>
                  <a:cubicBezTo>
                    <a:pt x="16" y="8"/>
                    <a:pt x="15" y="9"/>
                    <a:pt x="14" y="9"/>
                  </a:cubicBezTo>
                  <a:cubicBezTo>
                    <a:pt x="10" y="6"/>
                    <a:pt x="10" y="6"/>
                    <a:pt x="10" y="6"/>
                  </a:cubicBezTo>
                  <a:cubicBezTo>
                    <a:pt x="9" y="5"/>
                    <a:pt x="8" y="5"/>
                    <a:pt x="7" y="6"/>
                  </a:cubicBezTo>
                  <a:cubicBezTo>
                    <a:pt x="5" y="8"/>
                    <a:pt x="5" y="8"/>
                    <a:pt x="5" y="8"/>
                  </a:cubicBezTo>
                  <a:cubicBezTo>
                    <a:pt x="4" y="9"/>
                    <a:pt x="4" y="10"/>
                    <a:pt x="5" y="11"/>
                  </a:cubicBezTo>
                  <a:cubicBezTo>
                    <a:pt x="9" y="15"/>
                    <a:pt x="9" y="15"/>
                    <a:pt x="9" y="15"/>
                  </a:cubicBezTo>
                  <a:cubicBezTo>
                    <a:pt x="8" y="16"/>
                    <a:pt x="7" y="17"/>
                    <a:pt x="7" y="19"/>
                  </a:cubicBezTo>
                  <a:cubicBezTo>
                    <a:pt x="2" y="19"/>
                    <a:pt x="2" y="19"/>
                    <a:pt x="2" y="19"/>
                  </a:cubicBezTo>
                  <a:cubicBezTo>
                    <a:pt x="1" y="19"/>
                    <a:pt x="0" y="20"/>
                    <a:pt x="0" y="21"/>
                  </a:cubicBezTo>
                  <a:cubicBezTo>
                    <a:pt x="0" y="24"/>
                    <a:pt x="0" y="24"/>
                    <a:pt x="0" y="24"/>
                  </a:cubicBezTo>
                  <a:cubicBezTo>
                    <a:pt x="0" y="25"/>
                    <a:pt x="1" y="26"/>
                    <a:pt x="2" y="26"/>
                  </a:cubicBezTo>
                  <a:cubicBezTo>
                    <a:pt x="7" y="26"/>
                    <a:pt x="7" y="26"/>
                    <a:pt x="7" y="26"/>
                  </a:cubicBezTo>
                  <a:cubicBezTo>
                    <a:pt x="8" y="28"/>
                    <a:pt x="8" y="29"/>
                    <a:pt x="9" y="30"/>
                  </a:cubicBezTo>
                  <a:cubicBezTo>
                    <a:pt x="6" y="34"/>
                    <a:pt x="6" y="34"/>
                    <a:pt x="6" y="34"/>
                  </a:cubicBezTo>
                  <a:cubicBezTo>
                    <a:pt x="5" y="35"/>
                    <a:pt x="5" y="36"/>
                    <a:pt x="6" y="37"/>
                  </a:cubicBezTo>
                  <a:cubicBezTo>
                    <a:pt x="8" y="39"/>
                    <a:pt x="8" y="39"/>
                    <a:pt x="8" y="39"/>
                  </a:cubicBezTo>
                  <a:cubicBezTo>
                    <a:pt x="9" y="40"/>
                    <a:pt x="10" y="40"/>
                    <a:pt x="11" y="39"/>
                  </a:cubicBezTo>
                  <a:cubicBezTo>
                    <a:pt x="15" y="35"/>
                    <a:pt x="15" y="35"/>
                    <a:pt x="15" y="35"/>
                  </a:cubicBezTo>
                  <a:cubicBezTo>
                    <a:pt x="16" y="36"/>
                    <a:pt x="18" y="36"/>
                    <a:pt x="19" y="36"/>
                  </a:cubicBezTo>
                  <a:cubicBezTo>
                    <a:pt x="19" y="42"/>
                    <a:pt x="19" y="42"/>
                    <a:pt x="19" y="42"/>
                  </a:cubicBezTo>
                  <a:cubicBezTo>
                    <a:pt x="19" y="43"/>
                    <a:pt x="20" y="44"/>
                    <a:pt x="21" y="44"/>
                  </a:cubicBezTo>
                  <a:cubicBezTo>
                    <a:pt x="24" y="44"/>
                    <a:pt x="24" y="44"/>
                    <a:pt x="24" y="44"/>
                  </a:cubicBezTo>
                  <a:cubicBezTo>
                    <a:pt x="25" y="44"/>
                    <a:pt x="26" y="43"/>
                    <a:pt x="26" y="42"/>
                  </a:cubicBezTo>
                  <a:cubicBezTo>
                    <a:pt x="26" y="36"/>
                    <a:pt x="26" y="36"/>
                    <a:pt x="26" y="36"/>
                  </a:cubicBezTo>
                  <a:cubicBezTo>
                    <a:pt x="28" y="35"/>
                    <a:pt x="29" y="35"/>
                    <a:pt x="30" y="34"/>
                  </a:cubicBezTo>
                  <a:cubicBezTo>
                    <a:pt x="34" y="38"/>
                    <a:pt x="34" y="38"/>
                    <a:pt x="34" y="38"/>
                  </a:cubicBezTo>
                  <a:cubicBezTo>
                    <a:pt x="35" y="39"/>
                    <a:pt x="36" y="39"/>
                    <a:pt x="37" y="38"/>
                  </a:cubicBezTo>
                  <a:cubicBezTo>
                    <a:pt x="39" y="36"/>
                    <a:pt x="39" y="36"/>
                    <a:pt x="39" y="36"/>
                  </a:cubicBezTo>
                  <a:cubicBezTo>
                    <a:pt x="40" y="35"/>
                    <a:pt x="40" y="34"/>
                    <a:pt x="39" y="33"/>
                  </a:cubicBezTo>
                  <a:cubicBezTo>
                    <a:pt x="35" y="28"/>
                    <a:pt x="35" y="28"/>
                    <a:pt x="35" y="28"/>
                  </a:cubicBezTo>
                  <a:cubicBezTo>
                    <a:pt x="35" y="27"/>
                    <a:pt x="35" y="26"/>
                    <a:pt x="36" y="25"/>
                  </a:cubicBezTo>
                  <a:cubicBezTo>
                    <a:pt x="42" y="25"/>
                    <a:pt x="42" y="25"/>
                    <a:pt x="42" y="25"/>
                  </a:cubicBezTo>
                  <a:cubicBezTo>
                    <a:pt x="43" y="25"/>
                    <a:pt x="44" y="24"/>
                    <a:pt x="44" y="23"/>
                  </a:cubicBezTo>
                  <a:cubicBezTo>
                    <a:pt x="44" y="20"/>
                    <a:pt x="44" y="20"/>
                    <a:pt x="44" y="20"/>
                  </a:cubicBezTo>
                  <a:cubicBezTo>
                    <a:pt x="44" y="19"/>
                    <a:pt x="43" y="18"/>
                    <a:pt x="42" y="18"/>
                  </a:cubicBezTo>
                  <a:close/>
                  <a:moveTo>
                    <a:pt x="21" y="28"/>
                  </a:moveTo>
                  <a:cubicBezTo>
                    <a:pt x="18" y="28"/>
                    <a:pt x="15" y="25"/>
                    <a:pt x="15" y="22"/>
                  </a:cubicBezTo>
                  <a:cubicBezTo>
                    <a:pt x="15" y="19"/>
                    <a:pt x="18" y="16"/>
                    <a:pt x="21" y="16"/>
                  </a:cubicBezTo>
                  <a:cubicBezTo>
                    <a:pt x="25" y="16"/>
                    <a:pt x="28" y="19"/>
                    <a:pt x="28" y="22"/>
                  </a:cubicBezTo>
                  <a:cubicBezTo>
                    <a:pt x="28" y="25"/>
                    <a:pt x="25" y="28"/>
                    <a:pt x="21" y="28"/>
                  </a:cubicBezTo>
                  <a:close/>
                </a:path>
              </a:pathLst>
            </a:custGeom>
            <a:grpFill/>
            <a:ln>
              <a:noFill/>
            </a:ln>
          </p:spPr>
          <p:txBody>
            <a:bodyPr vert="horz" wrap="square" lIns="91440" tIns="45720" rIns="91440" bIns="45720" numCol="1" anchor="t" anchorCtr="0" compatLnSpc="1"/>
            <a:lstStyle/>
            <a:p>
              <a:endParaRPr lang="id-ID" sz="1350" dirty="0">
                <a:cs typeface="+mn-ea"/>
                <a:sym typeface="+mn-lt"/>
              </a:endParaRPr>
            </a:p>
          </p:txBody>
        </p:sp>
        <p:sp>
          <p:nvSpPr>
            <p:cNvPr id="44" name="Freeform 228"/>
            <p:cNvSpPr>
              <a:spLocks noEditPoints="1"/>
            </p:cNvSpPr>
            <p:nvPr/>
          </p:nvSpPr>
          <p:spPr bwMode="auto">
            <a:xfrm>
              <a:off x="1044443" y="3713061"/>
              <a:ext cx="162816" cy="162816"/>
            </a:xfrm>
            <a:custGeom>
              <a:avLst/>
              <a:gdLst>
                <a:gd name="T0" fmla="*/ 26 w 28"/>
                <a:gd name="T1" fmla="*/ 11 h 28"/>
                <a:gd name="T2" fmla="*/ 23 w 28"/>
                <a:gd name="T3" fmla="*/ 11 h 28"/>
                <a:gd name="T4" fmla="*/ 22 w 28"/>
                <a:gd name="T5" fmla="*/ 9 h 28"/>
                <a:gd name="T6" fmla="*/ 24 w 28"/>
                <a:gd name="T7" fmla="*/ 7 h 28"/>
                <a:gd name="T8" fmla="*/ 24 w 28"/>
                <a:gd name="T9" fmla="*/ 4 h 28"/>
                <a:gd name="T10" fmla="*/ 23 w 28"/>
                <a:gd name="T11" fmla="*/ 3 h 28"/>
                <a:gd name="T12" fmla="*/ 21 w 28"/>
                <a:gd name="T13" fmla="*/ 3 h 28"/>
                <a:gd name="T14" fmla="*/ 18 w 28"/>
                <a:gd name="T15" fmla="*/ 6 h 28"/>
                <a:gd name="T16" fmla="*/ 16 w 28"/>
                <a:gd name="T17" fmla="*/ 5 h 28"/>
                <a:gd name="T18" fmla="*/ 16 w 28"/>
                <a:gd name="T19" fmla="*/ 2 h 28"/>
                <a:gd name="T20" fmla="*/ 14 w 28"/>
                <a:gd name="T21" fmla="*/ 0 h 28"/>
                <a:gd name="T22" fmla="*/ 13 w 28"/>
                <a:gd name="T23" fmla="*/ 0 h 28"/>
                <a:gd name="T24" fmla="*/ 11 w 28"/>
                <a:gd name="T25" fmla="*/ 2 h 28"/>
                <a:gd name="T26" fmla="*/ 11 w 28"/>
                <a:gd name="T27" fmla="*/ 5 h 28"/>
                <a:gd name="T28" fmla="*/ 9 w 28"/>
                <a:gd name="T29" fmla="*/ 6 h 28"/>
                <a:gd name="T30" fmla="*/ 7 w 28"/>
                <a:gd name="T31" fmla="*/ 4 h 28"/>
                <a:gd name="T32" fmla="*/ 4 w 28"/>
                <a:gd name="T33" fmla="*/ 4 h 28"/>
                <a:gd name="T34" fmla="*/ 3 w 28"/>
                <a:gd name="T35" fmla="*/ 5 h 28"/>
                <a:gd name="T36" fmla="*/ 3 w 28"/>
                <a:gd name="T37" fmla="*/ 7 h 28"/>
                <a:gd name="T38" fmla="*/ 6 w 28"/>
                <a:gd name="T39" fmla="*/ 9 h 28"/>
                <a:gd name="T40" fmla="*/ 4 w 28"/>
                <a:gd name="T41" fmla="*/ 12 h 28"/>
                <a:gd name="T42" fmla="*/ 2 w 28"/>
                <a:gd name="T43" fmla="*/ 12 h 28"/>
                <a:gd name="T44" fmla="*/ 0 w 28"/>
                <a:gd name="T45" fmla="*/ 14 h 28"/>
                <a:gd name="T46" fmla="*/ 0 w 28"/>
                <a:gd name="T47" fmla="*/ 15 h 28"/>
                <a:gd name="T48" fmla="*/ 2 w 28"/>
                <a:gd name="T49" fmla="*/ 17 h 28"/>
                <a:gd name="T50" fmla="*/ 5 w 28"/>
                <a:gd name="T51" fmla="*/ 17 h 28"/>
                <a:gd name="T52" fmla="*/ 6 w 28"/>
                <a:gd name="T53" fmla="*/ 19 h 28"/>
                <a:gd name="T54" fmla="*/ 4 w 28"/>
                <a:gd name="T55" fmla="*/ 21 h 28"/>
                <a:gd name="T56" fmla="*/ 4 w 28"/>
                <a:gd name="T57" fmla="*/ 24 h 28"/>
                <a:gd name="T58" fmla="*/ 5 w 28"/>
                <a:gd name="T59" fmla="*/ 25 h 28"/>
                <a:gd name="T60" fmla="*/ 7 w 28"/>
                <a:gd name="T61" fmla="*/ 25 h 28"/>
                <a:gd name="T62" fmla="*/ 9 w 28"/>
                <a:gd name="T63" fmla="*/ 22 h 28"/>
                <a:gd name="T64" fmla="*/ 12 w 28"/>
                <a:gd name="T65" fmla="*/ 23 h 28"/>
                <a:gd name="T66" fmla="*/ 12 w 28"/>
                <a:gd name="T67" fmla="*/ 26 h 28"/>
                <a:gd name="T68" fmla="*/ 14 w 28"/>
                <a:gd name="T69" fmla="*/ 28 h 28"/>
                <a:gd name="T70" fmla="*/ 15 w 28"/>
                <a:gd name="T71" fmla="*/ 28 h 28"/>
                <a:gd name="T72" fmla="*/ 17 w 28"/>
                <a:gd name="T73" fmla="*/ 26 h 28"/>
                <a:gd name="T74" fmla="*/ 17 w 28"/>
                <a:gd name="T75" fmla="*/ 23 h 28"/>
                <a:gd name="T76" fmla="*/ 19 w 28"/>
                <a:gd name="T77" fmla="*/ 22 h 28"/>
                <a:gd name="T78" fmla="*/ 21 w 28"/>
                <a:gd name="T79" fmla="*/ 24 h 28"/>
                <a:gd name="T80" fmla="*/ 24 w 28"/>
                <a:gd name="T81" fmla="*/ 24 h 28"/>
                <a:gd name="T82" fmla="*/ 25 w 28"/>
                <a:gd name="T83" fmla="*/ 23 h 28"/>
                <a:gd name="T84" fmla="*/ 25 w 28"/>
                <a:gd name="T85" fmla="*/ 21 h 28"/>
                <a:gd name="T86" fmla="*/ 22 w 28"/>
                <a:gd name="T87" fmla="*/ 18 h 28"/>
                <a:gd name="T88" fmla="*/ 23 w 28"/>
                <a:gd name="T89" fmla="*/ 16 h 28"/>
                <a:gd name="T90" fmla="*/ 26 w 28"/>
                <a:gd name="T91" fmla="*/ 16 h 28"/>
                <a:gd name="T92" fmla="*/ 28 w 28"/>
                <a:gd name="T93" fmla="*/ 14 h 28"/>
                <a:gd name="T94" fmla="*/ 28 w 28"/>
                <a:gd name="T95" fmla="*/ 13 h 28"/>
                <a:gd name="T96" fmla="*/ 26 w 28"/>
                <a:gd name="T97" fmla="*/ 11 h 28"/>
                <a:gd name="T98" fmla="*/ 14 w 28"/>
                <a:gd name="T99" fmla="*/ 18 h 28"/>
                <a:gd name="T100" fmla="*/ 10 w 28"/>
                <a:gd name="T101" fmla="*/ 14 h 28"/>
                <a:gd name="T102" fmla="*/ 14 w 28"/>
                <a:gd name="T103" fmla="*/ 10 h 28"/>
                <a:gd name="T104" fmla="*/ 18 w 28"/>
                <a:gd name="T105" fmla="*/ 14 h 28"/>
                <a:gd name="T106" fmla="*/ 14 w 28"/>
                <a:gd name="T107"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 h="28">
                  <a:moveTo>
                    <a:pt x="26" y="11"/>
                  </a:moveTo>
                  <a:cubicBezTo>
                    <a:pt x="23" y="11"/>
                    <a:pt x="23" y="11"/>
                    <a:pt x="23" y="11"/>
                  </a:cubicBezTo>
                  <a:cubicBezTo>
                    <a:pt x="22" y="11"/>
                    <a:pt x="22" y="10"/>
                    <a:pt x="22" y="9"/>
                  </a:cubicBezTo>
                  <a:cubicBezTo>
                    <a:pt x="24" y="7"/>
                    <a:pt x="24" y="7"/>
                    <a:pt x="24" y="7"/>
                  </a:cubicBezTo>
                  <a:cubicBezTo>
                    <a:pt x="25" y="6"/>
                    <a:pt x="25" y="5"/>
                    <a:pt x="24" y="4"/>
                  </a:cubicBezTo>
                  <a:cubicBezTo>
                    <a:pt x="23" y="3"/>
                    <a:pt x="23" y="3"/>
                    <a:pt x="23" y="3"/>
                  </a:cubicBezTo>
                  <a:cubicBezTo>
                    <a:pt x="22" y="3"/>
                    <a:pt x="21" y="3"/>
                    <a:pt x="21" y="3"/>
                  </a:cubicBezTo>
                  <a:cubicBezTo>
                    <a:pt x="18" y="6"/>
                    <a:pt x="18" y="6"/>
                    <a:pt x="18" y="6"/>
                  </a:cubicBezTo>
                  <a:cubicBezTo>
                    <a:pt x="18" y="5"/>
                    <a:pt x="17" y="5"/>
                    <a:pt x="16" y="5"/>
                  </a:cubicBezTo>
                  <a:cubicBezTo>
                    <a:pt x="16" y="2"/>
                    <a:pt x="16" y="2"/>
                    <a:pt x="16" y="2"/>
                  </a:cubicBezTo>
                  <a:cubicBezTo>
                    <a:pt x="16" y="1"/>
                    <a:pt x="15" y="0"/>
                    <a:pt x="14" y="0"/>
                  </a:cubicBezTo>
                  <a:cubicBezTo>
                    <a:pt x="13" y="0"/>
                    <a:pt x="13" y="0"/>
                    <a:pt x="13" y="0"/>
                  </a:cubicBezTo>
                  <a:cubicBezTo>
                    <a:pt x="12" y="0"/>
                    <a:pt x="11" y="1"/>
                    <a:pt x="11" y="2"/>
                  </a:cubicBezTo>
                  <a:cubicBezTo>
                    <a:pt x="11" y="5"/>
                    <a:pt x="11" y="5"/>
                    <a:pt x="11" y="5"/>
                  </a:cubicBezTo>
                  <a:cubicBezTo>
                    <a:pt x="10" y="5"/>
                    <a:pt x="10" y="6"/>
                    <a:pt x="9" y="6"/>
                  </a:cubicBezTo>
                  <a:cubicBezTo>
                    <a:pt x="7" y="4"/>
                    <a:pt x="7" y="4"/>
                    <a:pt x="7" y="4"/>
                  </a:cubicBezTo>
                  <a:cubicBezTo>
                    <a:pt x="6" y="3"/>
                    <a:pt x="5" y="3"/>
                    <a:pt x="4" y="4"/>
                  </a:cubicBezTo>
                  <a:cubicBezTo>
                    <a:pt x="3" y="5"/>
                    <a:pt x="3" y="5"/>
                    <a:pt x="3" y="5"/>
                  </a:cubicBezTo>
                  <a:cubicBezTo>
                    <a:pt x="3" y="6"/>
                    <a:pt x="3" y="7"/>
                    <a:pt x="3" y="7"/>
                  </a:cubicBezTo>
                  <a:cubicBezTo>
                    <a:pt x="6" y="9"/>
                    <a:pt x="6" y="9"/>
                    <a:pt x="6" y="9"/>
                  </a:cubicBezTo>
                  <a:cubicBezTo>
                    <a:pt x="5" y="10"/>
                    <a:pt x="5" y="11"/>
                    <a:pt x="4" y="12"/>
                  </a:cubicBezTo>
                  <a:cubicBezTo>
                    <a:pt x="2" y="12"/>
                    <a:pt x="2" y="12"/>
                    <a:pt x="2" y="12"/>
                  </a:cubicBezTo>
                  <a:cubicBezTo>
                    <a:pt x="1" y="12"/>
                    <a:pt x="0" y="13"/>
                    <a:pt x="0" y="14"/>
                  </a:cubicBezTo>
                  <a:cubicBezTo>
                    <a:pt x="0" y="15"/>
                    <a:pt x="0" y="15"/>
                    <a:pt x="0" y="15"/>
                  </a:cubicBezTo>
                  <a:cubicBezTo>
                    <a:pt x="0" y="16"/>
                    <a:pt x="1" y="17"/>
                    <a:pt x="2" y="17"/>
                  </a:cubicBezTo>
                  <a:cubicBezTo>
                    <a:pt x="5" y="17"/>
                    <a:pt x="5" y="17"/>
                    <a:pt x="5" y="17"/>
                  </a:cubicBezTo>
                  <a:cubicBezTo>
                    <a:pt x="5" y="18"/>
                    <a:pt x="5" y="19"/>
                    <a:pt x="6" y="19"/>
                  </a:cubicBezTo>
                  <a:cubicBezTo>
                    <a:pt x="4" y="21"/>
                    <a:pt x="4" y="21"/>
                    <a:pt x="4" y="21"/>
                  </a:cubicBezTo>
                  <a:cubicBezTo>
                    <a:pt x="3" y="22"/>
                    <a:pt x="3" y="23"/>
                    <a:pt x="4" y="24"/>
                  </a:cubicBezTo>
                  <a:cubicBezTo>
                    <a:pt x="5" y="25"/>
                    <a:pt x="5" y="25"/>
                    <a:pt x="5" y="25"/>
                  </a:cubicBezTo>
                  <a:cubicBezTo>
                    <a:pt x="6" y="25"/>
                    <a:pt x="7" y="25"/>
                    <a:pt x="7" y="25"/>
                  </a:cubicBezTo>
                  <a:cubicBezTo>
                    <a:pt x="9" y="22"/>
                    <a:pt x="9" y="22"/>
                    <a:pt x="9" y="22"/>
                  </a:cubicBezTo>
                  <a:cubicBezTo>
                    <a:pt x="10" y="23"/>
                    <a:pt x="11" y="23"/>
                    <a:pt x="12" y="23"/>
                  </a:cubicBezTo>
                  <a:cubicBezTo>
                    <a:pt x="12" y="26"/>
                    <a:pt x="12" y="26"/>
                    <a:pt x="12" y="26"/>
                  </a:cubicBezTo>
                  <a:cubicBezTo>
                    <a:pt x="12" y="27"/>
                    <a:pt x="13" y="28"/>
                    <a:pt x="14" y="28"/>
                  </a:cubicBezTo>
                  <a:cubicBezTo>
                    <a:pt x="15" y="28"/>
                    <a:pt x="15" y="28"/>
                    <a:pt x="15" y="28"/>
                  </a:cubicBezTo>
                  <a:cubicBezTo>
                    <a:pt x="16" y="28"/>
                    <a:pt x="17" y="27"/>
                    <a:pt x="17" y="26"/>
                  </a:cubicBezTo>
                  <a:cubicBezTo>
                    <a:pt x="17" y="23"/>
                    <a:pt x="17" y="23"/>
                    <a:pt x="17" y="23"/>
                  </a:cubicBezTo>
                  <a:cubicBezTo>
                    <a:pt x="18" y="23"/>
                    <a:pt x="18" y="22"/>
                    <a:pt x="19" y="22"/>
                  </a:cubicBezTo>
                  <a:cubicBezTo>
                    <a:pt x="21" y="24"/>
                    <a:pt x="21" y="24"/>
                    <a:pt x="21" y="24"/>
                  </a:cubicBezTo>
                  <a:cubicBezTo>
                    <a:pt x="22" y="25"/>
                    <a:pt x="23" y="25"/>
                    <a:pt x="24" y="24"/>
                  </a:cubicBezTo>
                  <a:cubicBezTo>
                    <a:pt x="25" y="23"/>
                    <a:pt x="25" y="23"/>
                    <a:pt x="25" y="23"/>
                  </a:cubicBezTo>
                  <a:cubicBezTo>
                    <a:pt x="25" y="22"/>
                    <a:pt x="25" y="21"/>
                    <a:pt x="25" y="21"/>
                  </a:cubicBezTo>
                  <a:cubicBezTo>
                    <a:pt x="22" y="18"/>
                    <a:pt x="22" y="18"/>
                    <a:pt x="22" y="18"/>
                  </a:cubicBezTo>
                  <a:cubicBezTo>
                    <a:pt x="22" y="17"/>
                    <a:pt x="23" y="17"/>
                    <a:pt x="23" y="16"/>
                  </a:cubicBezTo>
                  <a:cubicBezTo>
                    <a:pt x="26" y="16"/>
                    <a:pt x="26" y="16"/>
                    <a:pt x="26" y="16"/>
                  </a:cubicBezTo>
                  <a:cubicBezTo>
                    <a:pt x="27" y="16"/>
                    <a:pt x="28" y="15"/>
                    <a:pt x="28" y="14"/>
                  </a:cubicBezTo>
                  <a:cubicBezTo>
                    <a:pt x="28" y="13"/>
                    <a:pt x="28" y="13"/>
                    <a:pt x="28" y="13"/>
                  </a:cubicBezTo>
                  <a:cubicBezTo>
                    <a:pt x="28" y="12"/>
                    <a:pt x="27" y="11"/>
                    <a:pt x="26" y="11"/>
                  </a:cubicBezTo>
                  <a:close/>
                  <a:moveTo>
                    <a:pt x="14" y="18"/>
                  </a:moveTo>
                  <a:cubicBezTo>
                    <a:pt x="11" y="18"/>
                    <a:pt x="10" y="16"/>
                    <a:pt x="10" y="14"/>
                  </a:cubicBezTo>
                  <a:cubicBezTo>
                    <a:pt x="10" y="12"/>
                    <a:pt x="11" y="10"/>
                    <a:pt x="14" y="10"/>
                  </a:cubicBezTo>
                  <a:cubicBezTo>
                    <a:pt x="16" y="10"/>
                    <a:pt x="18" y="12"/>
                    <a:pt x="18" y="14"/>
                  </a:cubicBezTo>
                  <a:cubicBezTo>
                    <a:pt x="18" y="16"/>
                    <a:pt x="16" y="18"/>
                    <a:pt x="14" y="18"/>
                  </a:cubicBezTo>
                  <a:close/>
                </a:path>
              </a:pathLst>
            </a:custGeom>
            <a:grpFill/>
            <a:ln>
              <a:noFill/>
            </a:ln>
          </p:spPr>
          <p:txBody>
            <a:bodyPr vert="horz" wrap="square" lIns="91440" tIns="45720" rIns="91440" bIns="45720" numCol="1" anchor="t" anchorCtr="0" compatLnSpc="1"/>
            <a:lstStyle/>
            <a:p>
              <a:endParaRPr lang="id-ID" sz="1350">
                <a:cs typeface="+mn-ea"/>
                <a:sym typeface="+mn-lt"/>
              </a:endParaRPr>
            </a:p>
          </p:txBody>
        </p:sp>
      </p:grpSp>
      <p:sp>
        <p:nvSpPr>
          <p:cNvPr id="46" name="文本框 45"/>
          <p:cNvSpPr txBox="1"/>
          <p:nvPr/>
        </p:nvSpPr>
        <p:spPr>
          <a:xfrm>
            <a:off x="2240107" y="5093646"/>
            <a:ext cx="9316783" cy="1015663"/>
          </a:xfrm>
          <a:prstGeom prst="rect">
            <a:avLst/>
          </a:prstGeom>
          <a:noFill/>
        </p:spPr>
        <p:txBody>
          <a:bodyPr wrap="square">
            <a:spAutoFit/>
          </a:bodyPr>
          <a:lstStyle/>
          <a:p>
            <a:pPr indent="381000" algn="just"/>
            <a:r>
              <a:rPr lang="zh-CN" altLang="zh-CN" sz="2000" kern="100" dirty="0">
                <a:solidFill>
                  <a:schemeClr val="bg1"/>
                </a:solidFill>
                <a:effectLst/>
                <a:latin typeface="Times New Roman" panose="02020603050405020304" pitchFamily="18" charset="0"/>
                <a:ea typeface="仿宋" panose="02010609060101010101" pitchFamily="49" charset="-122"/>
                <a:cs typeface="Times New Roman" panose="02020603050405020304" pitchFamily="18" charset="0"/>
              </a:rPr>
              <a:t>近年来物联网（</a:t>
            </a:r>
            <a:r>
              <a:rPr lang="en-US" altLang="zh-CN" sz="2000" kern="100" dirty="0">
                <a:solidFill>
                  <a:schemeClr val="bg1"/>
                </a:solidFill>
                <a:effectLst/>
                <a:latin typeface="Times New Roman" panose="02020603050405020304" pitchFamily="18" charset="0"/>
                <a:ea typeface="仿宋" panose="02010609060101010101" pitchFamily="49" charset="-122"/>
                <a:cs typeface="Times New Roman" panose="02020603050405020304" pitchFamily="18" charset="0"/>
              </a:rPr>
              <a:t>IoT</a:t>
            </a:r>
            <a:r>
              <a:rPr lang="zh-CN" altLang="zh-CN" sz="2000" kern="100" dirty="0">
                <a:solidFill>
                  <a:schemeClr val="bg1"/>
                </a:solidFill>
                <a:effectLst/>
                <a:latin typeface="Times New Roman" panose="02020603050405020304" pitchFamily="18" charset="0"/>
                <a:ea typeface="仿宋" panose="02010609060101010101" pitchFamily="49" charset="-122"/>
                <a:cs typeface="Times New Roman" panose="02020603050405020304" pitchFamily="18" charset="0"/>
              </a:rPr>
              <a:t>）技术的发展与应用使得设备间的连接与交互成为可能，并且能够为视障人群提供实时、精准的定位和导航服务。其中通过云计算与大数据，可以高效管理用户信息和志愿者资源，实现快速响应的交互性服务模式。</a:t>
            </a:r>
          </a:p>
        </p:txBody>
      </p:sp>
      <p:sp>
        <p:nvSpPr>
          <p:cNvPr id="47" name="箭头: V 形 46"/>
          <p:cNvSpPr/>
          <p:nvPr/>
        </p:nvSpPr>
        <p:spPr>
          <a:xfrm>
            <a:off x="629542" y="5235504"/>
            <a:ext cx="1414016" cy="788654"/>
          </a:xfrm>
          <a:prstGeom prst="chevron">
            <a:avLst>
              <a:gd name="adj" fmla="val 17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8" name="Group 15"/>
          <p:cNvGrpSpPr/>
          <p:nvPr/>
        </p:nvGrpSpPr>
        <p:grpSpPr>
          <a:xfrm>
            <a:off x="1165127" y="5487075"/>
            <a:ext cx="349329" cy="301040"/>
            <a:chOff x="8205788" y="-103188"/>
            <a:chExt cx="1343025" cy="1223964"/>
          </a:xfrm>
          <a:solidFill>
            <a:srgbClr val="223462"/>
          </a:solidFill>
        </p:grpSpPr>
        <p:sp>
          <p:nvSpPr>
            <p:cNvPr id="54" name="Rectangle 12"/>
            <p:cNvSpPr>
              <a:spLocks noChangeArrowheads="1"/>
            </p:cNvSpPr>
            <p:nvPr/>
          </p:nvSpPr>
          <p:spPr bwMode="auto">
            <a:xfrm>
              <a:off x="8288338" y="868363"/>
              <a:ext cx="2524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sz="1350">
                <a:cs typeface="+mn-ea"/>
                <a:sym typeface="+mn-lt"/>
              </a:endParaRPr>
            </a:p>
          </p:txBody>
        </p:sp>
        <p:sp>
          <p:nvSpPr>
            <p:cNvPr id="55" name="Rectangle 13"/>
            <p:cNvSpPr>
              <a:spLocks noChangeArrowheads="1"/>
            </p:cNvSpPr>
            <p:nvPr/>
          </p:nvSpPr>
          <p:spPr bwMode="auto">
            <a:xfrm>
              <a:off x="8624888" y="698500"/>
              <a:ext cx="252413" cy="422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sz="1350" dirty="0">
                <a:cs typeface="+mn-ea"/>
                <a:sym typeface="+mn-lt"/>
              </a:endParaRPr>
            </a:p>
          </p:txBody>
        </p:sp>
        <p:sp>
          <p:nvSpPr>
            <p:cNvPr id="56" name="Rectangle 14"/>
            <p:cNvSpPr>
              <a:spLocks noChangeArrowheads="1"/>
            </p:cNvSpPr>
            <p:nvPr/>
          </p:nvSpPr>
          <p:spPr bwMode="auto">
            <a:xfrm>
              <a:off x="8961438" y="530225"/>
              <a:ext cx="252413" cy="5905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sz="1350">
                <a:cs typeface="+mn-ea"/>
                <a:sym typeface="+mn-lt"/>
              </a:endParaRPr>
            </a:p>
          </p:txBody>
        </p:sp>
        <p:sp>
          <p:nvSpPr>
            <p:cNvPr id="57" name="Rectangle 15"/>
            <p:cNvSpPr>
              <a:spLocks noChangeArrowheads="1"/>
            </p:cNvSpPr>
            <p:nvPr/>
          </p:nvSpPr>
          <p:spPr bwMode="auto">
            <a:xfrm>
              <a:off x="9297988" y="361950"/>
              <a:ext cx="250825" cy="758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sz="1350">
                <a:cs typeface="+mn-ea"/>
                <a:sym typeface="+mn-lt"/>
              </a:endParaRPr>
            </a:p>
          </p:txBody>
        </p:sp>
        <p:sp>
          <p:nvSpPr>
            <p:cNvPr id="58" name="Freeform 16"/>
            <p:cNvSpPr/>
            <p:nvPr/>
          </p:nvSpPr>
          <p:spPr bwMode="auto">
            <a:xfrm>
              <a:off x="8205788" y="-103188"/>
              <a:ext cx="1343025" cy="801688"/>
            </a:xfrm>
            <a:custGeom>
              <a:avLst/>
              <a:gdLst>
                <a:gd name="T0" fmla="*/ 727 w 846"/>
                <a:gd name="T1" fmla="*/ 120 h 505"/>
                <a:gd name="T2" fmla="*/ 569 w 846"/>
                <a:gd name="T3" fmla="*/ 120 h 505"/>
                <a:gd name="T4" fmla="*/ 370 w 846"/>
                <a:gd name="T5" fmla="*/ 266 h 505"/>
                <a:gd name="T6" fmla="*/ 264 w 846"/>
                <a:gd name="T7" fmla="*/ 213 h 505"/>
                <a:gd name="T8" fmla="*/ 0 w 846"/>
                <a:gd name="T9" fmla="*/ 439 h 505"/>
                <a:gd name="T10" fmla="*/ 0 w 846"/>
                <a:gd name="T11" fmla="*/ 505 h 505"/>
                <a:gd name="T12" fmla="*/ 264 w 846"/>
                <a:gd name="T13" fmla="*/ 279 h 505"/>
                <a:gd name="T14" fmla="*/ 370 w 846"/>
                <a:gd name="T15" fmla="*/ 333 h 505"/>
                <a:gd name="T16" fmla="*/ 595 w 846"/>
                <a:gd name="T17" fmla="*/ 173 h 505"/>
                <a:gd name="T18" fmla="*/ 754 w 846"/>
                <a:gd name="T19" fmla="*/ 173 h 505"/>
                <a:gd name="T20" fmla="*/ 846 w 846"/>
                <a:gd name="T21" fmla="*/ 80 h 505"/>
                <a:gd name="T22" fmla="*/ 846 w 846"/>
                <a:gd name="T23" fmla="*/ 0 h 505"/>
                <a:gd name="T24" fmla="*/ 727 w 846"/>
                <a:gd name="T25" fmla="*/ 12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6" h="505">
                  <a:moveTo>
                    <a:pt x="727" y="120"/>
                  </a:moveTo>
                  <a:lnTo>
                    <a:pt x="569" y="120"/>
                  </a:lnTo>
                  <a:lnTo>
                    <a:pt x="370" y="266"/>
                  </a:lnTo>
                  <a:lnTo>
                    <a:pt x="264" y="213"/>
                  </a:lnTo>
                  <a:lnTo>
                    <a:pt x="0" y="439"/>
                  </a:lnTo>
                  <a:lnTo>
                    <a:pt x="0" y="505"/>
                  </a:lnTo>
                  <a:lnTo>
                    <a:pt x="264" y="279"/>
                  </a:lnTo>
                  <a:lnTo>
                    <a:pt x="370" y="333"/>
                  </a:lnTo>
                  <a:lnTo>
                    <a:pt x="595" y="173"/>
                  </a:lnTo>
                  <a:lnTo>
                    <a:pt x="754" y="173"/>
                  </a:lnTo>
                  <a:lnTo>
                    <a:pt x="846" y="80"/>
                  </a:lnTo>
                  <a:lnTo>
                    <a:pt x="846" y="0"/>
                  </a:lnTo>
                  <a:lnTo>
                    <a:pt x="727" y="1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350">
                <a:cs typeface="+mn-ea"/>
                <a:sym typeface="+mn-lt"/>
              </a:endParaRPr>
            </a:p>
          </p:txBody>
        </p:sp>
      </p:grpSp>
      <p:pic>
        <p:nvPicPr>
          <p:cNvPr id="2" name="Picture 4">
            <a:extLst>
              <a:ext uri="{FF2B5EF4-FFF2-40B4-BE49-F238E27FC236}">
                <a16:creationId xmlns:a16="http://schemas.microsoft.com/office/drawing/2014/main" id="{265CB4C3-EA03-9E2E-D18F-1D42C02252C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92016" y="9812338"/>
            <a:ext cx="291268" cy="61710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4BF429CA-F969-E3DE-E381-C13CCFC6B75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34176" y="9763853"/>
            <a:ext cx="618908" cy="6156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03FD83C-C752-D885-0626-F3636AF033B5}"/>
              </a:ext>
            </a:extLst>
          </p:cNvPr>
          <p:cNvPicPr>
            <a:picLocks noChangeAspect="1" noChangeArrowheads="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062999" y="9639183"/>
            <a:ext cx="735760" cy="5247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AD7F2571-2B0F-AA41-C206-EF542EBAD07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36441" y="9941108"/>
            <a:ext cx="504532" cy="655512"/>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63A408F2-FF42-696C-95C5-3BDBB8D085C4}"/>
              </a:ext>
            </a:extLst>
          </p:cNvPr>
          <p:cNvSpPr txBox="1"/>
          <p:nvPr/>
        </p:nvSpPr>
        <p:spPr>
          <a:xfrm>
            <a:off x="1469278" y="10573224"/>
            <a:ext cx="314007" cy="95410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rPr>
              <a:t>警示装置</a:t>
            </a:r>
          </a:p>
        </p:txBody>
      </p:sp>
      <p:sp>
        <p:nvSpPr>
          <p:cNvPr id="9" name="文本框 8">
            <a:extLst>
              <a:ext uri="{FF2B5EF4-FFF2-40B4-BE49-F238E27FC236}">
                <a16:creationId xmlns:a16="http://schemas.microsoft.com/office/drawing/2014/main" id="{97A987EC-4C5E-2D9A-96FA-561191E8A4A2}"/>
              </a:ext>
            </a:extLst>
          </p:cNvPr>
          <p:cNvSpPr txBox="1"/>
          <p:nvPr/>
        </p:nvSpPr>
        <p:spPr>
          <a:xfrm>
            <a:off x="3927272" y="10568424"/>
            <a:ext cx="314007" cy="95410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rPr>
              <a:t>智能拐杖</a:t>
            </a:r>
          </a:p>
        </p:txBody>
      </p:sp>
      <p:sp>
        <p:nvSpPr>
          <p:cNvPr id="10" name="文本框 9">
            <a:extLst>
              <a:ext uri="{FF2B5EF4-FFF2-40B4-BE49-F238E27FC236}">
                <a16:creationId xmlns:a16="http://schemas.microsoft.com/office/drawing/2014/main" id="{3625D7E3-1DB4-6BA7-09D6-C53BA838DF96}"/>
              </a:ext>
            </a:extLst>
          </p:cNvPr>
          <p:cNvSpPr txBox="1"/>
          <p:nvPr/>
        </p:nvSpPr>
        <p:spPr>
          <a:xfrm>
            <a:off x="6900760" y="10591481"/>
            <a:ext cx="314007" cy="95410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rPr>
              <a:t>智能手机</a:t>
            </a:r>
          </a:p>
        </p:txBody>
      </p:sp>
      <p:sp>
        <p:nvSpPr>
          <p:cNvPr id="11" name="文本框 10">
            <a:extLst>
              <a:ext uri="{FF2B5EF4-FFF2-40B4-BE49-F238E27FC236}">
                <a16:creationId xmlns:a16="http://schemas.microsoft.com/office/drawing/2014/main" id="{F9303A38-6F95-E201-F9EC-37020DA50F65}"/>
              </a:ext>
            </a:extLst>
          </p:cNvPr>
          <p:cNvSpPr txBox="1"/>
          <p:nvPr/>
        </p:nvSpPr>
        <p:spPr>
          <a:xfrm>
            <a:off x="9651455" y="10568424"/>
            <a:ext cx="251563" cy="738664"/>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rPr>
              <a:t>服务器</a:t>
            </a:r>
          </a:p>
        </p:txBody>
      </p:sp>
      <p:cxnSp>
        <p:nvCxnSpPr>
          <p:cNvPr id="12" name="直接箭头连接符 11">
            <a:extLst>
              <a:ext uri="{FF2B5EF4-FFF2-40B4-BE49-F238E27FC236}">
                <a16:creationId xmlns:a16="http://schemas.microsoft.com/office/drawing/2014/main" id="{895F6BEC-6757-DB0E-3E9F-919CF46B268C}"/>
              </a:ext>
            </a:extLst>
          </p:cNvPr>
          <p:cNvCxnSpPr/>
          <p:nvPr/>
        </p:nvCxnSpPr>
        <p:spPr>
          <a:xfrm>
            <a:off x="2581035" y="9289473"/>
            <a:ext cx="465699" cy="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3" name="直接箭头连接符 12">
            <a:extLst>
              <a:ext uri="{FF2B5EF4-FFF2-40B4-BE49-F238E27FC236}">
                <a16:creationId xmlns:a16="http://schemas.microsoft.com/office/drawing/2014/main" id="{ADF02BAC-5675-4A2B-E79D-37934C3AB5C6}"/>
              </a:ext>
            </a:extLst>
          </p:cNvPr>
          <p:cNvCxnSpPr/>
          <p:nvPr/>
        </p:nvCxnSpPr>
        <p:spPr>
          <a:xfrm>
            <a:off x="5679110" y="9306217"/>
            <a:ext cx="465699" cy="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EE67F83C-7202-7E6C-C2A5-9F62DE5CCB5D}"/>
              </a:ext>
            </a:extLst>
          </p:cNvPr>
          <p:cNvCxnSpPr/>
          <p:nvPr/>
        </p:nvCxnSpPr>
        <p:spPr>
          <a:xfrm>
            <a:off x="8526328" y="9306217"/>
            <a:ext cx="465699" cy="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5" name="直接箭头连接符 14">
            <a:extLst>
              <a:ext uri="{FF2B5EF4-FFF2-40B4-BE49-F238E27FC236}">
                <a16:creationId xmlns:a16="http://schemas.microsoft.com/office/drawing/2014/main" id="{81775EB1-0E8D-5BDF-BB91-299DC9018DCE}"/>
              </a:ext>
            </a:extLst>
          </p:cNvPr>
          <p:cNvCxnSpPr>
            <a:cxnSpLocks/>
          </p:cNvCxnSpPr>
          <p:nvPr/>
        </p:nvCxnSpPr>
        <p:spPr>
          <a:xfrm flipH="1">
            <a:off x="7525720" y="9494474"/>
            <a:ext cx="921128" cy="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pic>
        <p:nvPicPr>
          <p:cNvPr id="16" name="Picture 6">
            <a:extLst>
              <a:ext uri="{FF2B5EF4-FFF2-40B4-BE49-F238E27FC236}">
                <a16:creationId xmlns:a16="http://schemas.microsoft.com/office/drawing/2014/main" id="{A48A00A0-FB6F-0FF2-C1A5-476D1ACF96B0}"/>
              </a:ext>
            </a:extLst>
          </p:cNvPr>
          <p:cNvPicPr>
            <a:picLocks noChangeAspect="1" noChangeArrowheads="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33926" y="7217343"/>
            <a:ext cx="1239717" cy="82380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a:extLst>
              <a:ext uri="{FF2B5EF4-FFF2-40B4-BE49-F238E27FC236}">
                <a16:creationId xmlns:a16="http://schemas.microsoft.com/office/drawing/2014/main" id="{D931A134-D3FF-0933-3BDB-011E4C47BDAA}"/>
              </a:ext>
            </a:extLst>
          </p:cNvPr>
          <p:cNvPicPr>
            <a:picLocks noChangeAspect="1" noChangeArrowheads="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56260" y="7117201"/>
            <a:ext cx="379414" cy="594943"/>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直接箭头连接符 17">
            <a:extLst>
              <a:ext uri="{FF2B5EF4-FFF2-40B4-BE49-F238E27FC236}">
                <a16:creationId xmlns:a16="http://schemas.microsoft.com/office/drawing/2014/main" id="{B32C2E9A-0D8B-DE3B-DFC4-FEE62A099B62}"/>
              </a:ext>
            </a:extLst>
          </p:cNvPr>
          <p:cNvCxnSpPr/>
          <p:nvPr/>
        </p:nvCxnSpPr>
        <p:spPr>
          <a:xfrm flipH="1">
            <a:off x="4029241" y="8494119"/>
            <a:ext cx="302440" cy="115347"/>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9" name="直接箭头连接符 18">
            <a:extLst>
              <a:ext uri="{FF2B5EF4-FFF2-40B4-BE49-F238E27FC236}">
                <a16:creationId xmlns:a16="http://schemas.microsoft.com/office/drawing/2014/main" id="{9AE261BA-5CF5-29B1-3AF0-80BBE53425CB}"/>
              </a:ext>
            </a:extLst>
          </p:cNvPr>
          <p:cNvCxnSpPr/>
          <p:nvPr/>
        </p:nvCxnSpPr>
        <p:spPr>
          <a:xfrm>
            <a:off x="5871241" y="8740475"/>
            <a:ext cx="724577" cy="157849"/>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20" name="直接箭头连接符 19">
            <a:extLst>
              <a:ext uri="{FF2B5EF4-FFF2-40B4-BE49-F238E27FC236}">
                <a16:creationId xmlns:a16="http://schemas.microsoft.com/office/drawing/2014/main" id="{9CFFC900-287F-5424-3839-B1B4F8C97279}"/>
              </a:ext>
            </a:extLst>
          </p:cNvPr>
          <p:cNvCxnSpPr>
            <a:stCxn id="17" idx="2"/>
          </p:cNvCxnSpPr>
          <p:nvPr/>
        </p:nvCxnSpPr>
        <p:spPr>
          <a:xfrm flipH="1">
            <a:off x="6690241" y="7712144"/>
            <a:ext cx="355726" cy="1189564"/>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21" name="直接箭头连接符 20">
            <a:extLst>
              <a:ext uri="{FF2B5EF4-FFF2-40B4-BE49-F238E27FC236}">
                <a16:creationId xmlns:a16="http://schemas.microsoft.com/office/drawing/2014/main" id="{0BC1EB3B-3E13-B5C2-BE32-437678A0A091}"/>
              </a:ext>
            </a:extLst>
          </p:cNvPr>
          <p:cNvCxnSpPr>
            <a:cxnSpLocks/>
          </p:cNvCxnSpPr>
          <p:nvPr/>
        </p:nvCxnSpPr>
        <p:spPr>
          <a:xfrm flipV="1">
            <a:off x="6763362" y="7683161"/>
            <a:ext cx="0" cy="1004849"/>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22" name="直接箭头连接符 21">
            <a:extLst>
              <a:ext uri="{FF2B5EF4-FFF2-40B4-BE49-F238E27FC236}">
                <a16:creationId xmlns:a16="http://schemas.microsoft.com/office/drawing/2014/main" id="{FC7CD168-9517-11B1-6E8F-5B2820A5B75A}"/>
              </a:ext>
            </a:extLst>
          </p:cNvPr>
          <p:cNvCxnSpPr/>
          <p:nvPr/>
        </p:nvCxnSpPr>
        <p:spPr>
          <a:xfrm flipH="1" flipV="1">
            <a:off x="4512566" y="7814107"/>
            <a:ext cx="1358675" cy="856463"/>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23" name="文本框 22">
            <a:extLst>
              <a:ext uri="{FF2B5EF4-FFF2-40B4-BE49-F238E27FC236}">
                <a16:creationId xmlns:a16="http://schemas.microsoft.com/office/drawing/2014/main" id="{0EAB78A7-6681-4DEB-2DCD-451502ED60F5}"/>
              </a:ext>
            </a:extLst>
          </p:cNvPr>
          <p:cNvSpPr txBox="1"/>
          <p:nvPr/>
        </p:nvSpPr>
        <p:spPr>
          <a:xfrm>
            <a:off x="4001367" y="7816586"/>
            <a:ext cx="314007" cy="95410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rPr>
              <a:t>视障人群</a:t>
            </a:r>
          </a:p>
        </p:txBody>
      </p:sp>
      <p:sp>
        <p:nvSpPr>
          <p:cNvPr id="24" name="文本框 23">
            <a:extLst>
              <a:ext uri="{FF2B5EF4-FFF2-40B4-BE49-F238E27FC236}">
                <a16:creationId xmlns:a16="http://schemas.microsoft.com/office/drawing/2014/main" id="{C1E3449E-5C47-DA66-4C6A-1435F3DB1AD1}"/>
              </a:ext>
            </a:extLst>
          </p:cNvPr>
          <p:cNvSpPr txBox="1"/>
          <p:nvPr/>
        </p:nvSpPr>
        <p:spPr>
          <a:xfrm>
            <a:off x="7448620" y="7714057"/>
            <a:ext cx="251563" cy="738664"/>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rPr>
              <a:t>志愿者</a:t>
            </a:r>
          </a:p>
        </p:txBody>
      </p:sp>
      <p:sp>
        <p:nvSpPr>
          <p:cNvPr id="25" name="文本框 24">
            <a:extLst>
              <a:ext uri="{FF2B5EF4-FFF2-40B4-BE49-F238E27FC236}">
                <a16:creationId xmlns:a16="http://schemas.microsoft.com/office/drawing/2014/main" id="{CE922F7D-B024-7CA5-FCF7-BF878F5929AE}"/>
              </a:ext>
            </a:extLst>
          </p:cNvPr>
          <p:cNvSpPr txBox="1"/>
          <p:nvPr/>
        </p:nvSpPr>
        <p:spPr>
          <a:xfrm>
            <a:off x="7117983" y="8354203"/>
            <a:ext cx="189118" cy="523220"/>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rPr>
              <a:t>推送</a:t>
            </a:r>
          </a:p>
        </p:txBody>
      </p:sp>
      <p:sp>
        <p:nvSpPr>
          <p:cNvPr id="27" name="文本框 26">
            <a:extLst>
              <a:ext uri="{FF2B5EF4-FFF2-40B4-BE49-F238E27FC236}">
                <a16:creationId xmlns:a16="http://schemas.microsoft.com/office/drawing/2014/main" id="{467B23EE-D787-DD92-AE96-E70936B1C3AE}"/>
              </a:ext>
            </a:extLst>
          </p:cNvPr>
          <p:cNvSpPr txBox="1"/>
          <p:nvPr/>
        </p:nvSpPr>
        <p:spPr>
          <a:xfrm>
            <a:off x="6540847" y="8354203"/>
            <a:ext cx="189118" cy="523220"/>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rPr>
              <a:t>接受</a:t>
            </a:r>
          </a:p>
        </p:txBody>
      </p:sp>
      <p:sp>
        <p:nvSpPr>
          <p:cNvPr id="28" name="文本框 27">
            <a:extLst>
              <a:ext uri="{FF2B5EF4-FFF2-40B4-BE49-F238E27FC236}">
                <a16:creationId xmlns:a16="http://schemas.microsoft.com/office/drawing/2014/main" id="{A412C77A-6FD8-3AEF-1335-555BA6D6C2DB}"/>
              </a:ext>
            </a:extLst>
          </p:cNvPr>
          <p:cNvSpPr txBox="1"/>
          <p:nvPr/>
        </p:nvSpPr>
        <p:spPr>
          <a:xfrm>
            <a:off x="5693864" y="8264962"/>
            <a:ext cx="189118" cy="523220"/>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rPr>
              <a:t>请求</a:t>
            </a:r>
          </a:p>
        </p:txBody>
      </p:sp>
      <p:sp>
        <p:nvSpPr>
          <p:cNvPr id="29" name="文本框 28">
            <a:extLst>
              <a:ext uri="{FF2B5EF4-FFF2-40B4-BE49-F238E27FC236}">
                <a16:creationId xmlns:a16="http://schemas.microsoft.com/office/drawing/2014/main" id="{DF713ED2-1284-539E-2744-7048372D5742}"/>
              </a:ext>
            </a:extLst>
          </p:cNvPr>
          <p:cNvSpPr txBox="1"/>
          <p:nvPr/>
        </p:nvSpPr>
        <p:spPr>
          <a:xfrm>
            <a:off x="5501030" y="8684837"/>
            <a:ext cx="314007" cy="95410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rPr>
              <a:t>结果反馈</a:t>
            </a:r>
          </a:p>
        </p:txBody>
      </p:sp>
      <p:cxnSp>
        <p:nvCxnSpPr>
          <p:cNvPr id="31" name="直接箭头连接符 30">
            <a:extLst>
              <a:ext uri="{FF2B5EF4-FFF2-40B4-BE49-F238E27FC236}">
                <a16:creationId xmlns:a16="http://schemas.microsoft.com/office/drawing/2014/main" id="{5FEC30D4-56BA-8D72-BE48-675167E6F415}"/>
              </a:ext>
            </a:extLst>
          </p:cNvPr>
          <p:cNvCxnSpPr>
            <a:cxnSpLocks/>
          </p:cNvCxnSpPr>
          <p:nvPr/>
        </p:nvCxnSpPr>
        <p:spPr>
          <a:xfrm flipV="1">
            <a:off x="4280662" y="7841338"/>
            <a:ext cx="168860" cy="61066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32" name="文本框 31">
            <a:extLst>
              <a:ext uri="{FF2B5EF4-FFF2-40B4-BE49-F238E27FC236}">
                <a16:creationId xmlns:a16="http://schemas.microsoft.com/office/drawing/2014/main" id="{DFFD01D9-35FD-1AA2-3979-188CD9FB196D}"/>
              </a:ext>
            </a:extLst>
          </p:cNvPr>
          <p:cNvSpPr txBox="1"/>
          <p:nvPr/>
        </p:nvSpPr>
        <p:spPr>
          <a:xfrm>
            <a:off x="2458144" y="9785502"/>
            <a:ext cx="314007" cy="1815882"/>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rPr>
              <a:t>坐标传递</a:t>
            </a:r>
            <a:endParaRPr lang="en-US" altLang="zh-CN" sz="1400" dirty="0">
              <a:solidFill>
                <a:schemeClr val="bg1"/>
              </a:solidFill>
              <a:latin typeface="宋体" panose="02010600030101010101" pitchFamily="2" charset="-122"/>
              <a:ea typeface="宋体" panose="02010600030101010101" pitchFamily="2" charset="-122"/>
            </a:endParaRPr>
          </a:p>
          <a:p>
            <a:r>
              <a:rPr lang="zh-CN" altLang="en-US" sz="1400" dirty="0">
                <a:solidFill>
                  <a:schemeClr val="bg1"/>
                </a:solidFill>
                <a:latin typeface="宋体" panose="02010600030101010101" pitchFamily="2" charset="-122"/>
                <a:ea typeface="宋体" panose="02010600030101010101" pitchFamily="2" charset="-122"/>
              </a:rPr>
              <a:t>位置警示</a:t>
            </a:r>
          </a:p>
        </p:txBody>
      </p:sp>
      <p:sp>
        <p:nvSpPr>
          <p:cNvPr id="33" name="文本框 32">
            <a:extLst>
              <a:ext uri="{FF2B5EF4-FFF2-40B4-BE49-F238E27FC236}">
                <a16:creationId xmlns:a16="http://schemas.microsoft.com/office/drawing/2014/main" id="{91C2FD2B-7F28-7F9B-F76E-C60DB7941AC8}"/>
              </a:ext>
            </a:extLst>
          </p:cNvPr>
          <p:cNvSpPr txBox="1"/>
          <p:nvPr/>
        </p:nvSpPr>
        <p:spPr>
          <a:xfrm>
            <a:off x="5501030" y="9604407"/>
            <a:ext cx="314007" cy="95410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rPr>
              <a:t>坐标传递</a:t>
            </a:r>
            <a:endParaRPr lang="en-US" altLang="zh-CN" sz="1400" dirty="0">
              <a:solidFill>
                <a:schemeClr val="bg1"/>
              </a:solidFill>
              <a:latin typeface="宋体" panose="02010600030101010101" pitchFamily="2" charset="-122"/>
              <a:ea typeface="宋体" panose="02010600030101010101" pitchFamily="2" charset="-122"/>
            </a:endParaRPr>
          </a:p>
        </p:txBody>
      </p:sp>
      <p:sp>
        <p:nvSpPr>
          <p:cNvPr id="34" name="文本框 33">
            <a:extLst>
              <a:ext uri="{FF2B5EF4-FFF2-40B4-BE49-F238E27FC236}">
                <a16:creationId xmlns:a16="http://schemas.microsoft.com/office/drawing/2014/main" id="{11E201F1-1591-B0EF-2902-A9AFECA3B13A}"/>
              </a:ext>
            </a:extLst>
          </p:cNvPr>
          <p:cNvSpPr txBox="1"/>
          <p:nvPr/>
        </p:nvSpPr>
        <p:spPr>
          <a:xfrm>
            <a:off x="8459953" y="9762100"/>
            <a:ext cx="314007" cy="95410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rPr>
              <a:t>请求终端</a:t>
            </a:r>
            <a:endParaRPr lang="en-US" altLang="zh-CN" sz="1400" dirty="0">
              <a:solidFill>
                <a:schemeClr val="bg1"/>
              </a:solidFill>
              <a:latin typeface="宋体" panose="02010600030101010101" pitchFamily="2" charset="-122"/>
              <a:ea typeface="宋体" panose="02010600030101010101" pitchFamily="2" charset="-122"/>
            </a:endParaRPr>
          </a:p>
        </p:txBody>
      </p:sp>
      <p:sp>
        <p:nvSpPr>
          <p:cNvPr id="37" name="文本框 36">
            <a:extLst>
              <a:ext uri="{FF2B5EF4-FFF2-40B4-BE49-F238E27FC236}">
                <a16:creationId xmlns:a16="http://schemas.microsoft.com/office/drawing/2014/main" id="{F671EA20-484F-F7B2-AE63-06E6FBEC9D4A}"/>
              </a:ext>
            </a:extLst>
          </p:cNvPr>
          <p:cNvSpPr txBox="1"/>
          <p:nvPr/>
        </p:nvSpPr>
        <p:spPr>
          <a:xfrm>
            <a:off x="8458066" y="9222781"/>
            <a:ext cx="314007" cy="95410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rPr>
              <a:t>结果反馈</a:t>
            </a:r>
            <a:endParaRPr lang="en-US" altLang="zh-CN" sz="1400" dirty="0">
              <a:solidFill>
                <a:schemeClr val="bg1"/>
              </a:solidFill>
              <a:latin typeface="宋体" panose="02010600030101010101" pitchFamily="2" charset="-122"/>
              <a:ea typeface="宋体" panose="02010600030101010101" pitchFamily="2" charset="-122"/>
            </a:endParaRPr>
          </a:p>
        </p:txBody>
      </p:sp>
      <p:sp>
        <p:nvSpPr>
          <p:cNvPr id="38" name="文本框 37">
            <a:extLst>
              <a:ext uri="{FF2B5EF4-FFF2-40B4-BE49-F238E27FC236}">
                <a16:creationId xmlns:a16="http://schemas.microsoft.com/office/drawing/2014/main" id="{F702CF5D-E86C-1597-3F2B-3F8378631A1F}"/>
              </a:ext>
            </a:extLst>
          </p:cNvPr>
          <p:cNvSpPr txBox="1"/>
          <p:nvPr/>
        </p:nvSpPr>
        <p:spPr>
          <a:xfrm>
            <a:off x="4578517" y="8397519"/>
            <a:ext cx="189118" cy="523220"/>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rPr>
              <a:t>使用</a:t>
            </a:r>
          </a:p>
        </p:txBody>
      </p:sp>
      <p:sp>
        <p:nvSpPr>
          <p:cNvPr id="39" name="文本框 38">
            <a:extLst>
              <a:ext uri="{FF2B5EF4-FFF2-40B4-BE49-F238E27FC236}">
                <a16:creationId xmlns:a16="http://schemas.microsoft.com/office/drawing/2014/main" id="{5B607C25-AAB3-8898-5099-608D51770116}"/>
              </a:ext>
            </a:extLst>
          </p:cNvPr>
          <p:cNvSpPr txBox="1"/>
          <p:nvPr/>
        </p:nvSpPr>
        <p:spPr>
          <a:xfrm>
            <a:off x="3880892" y="8276469"/>
            <a:ext cx="314007" cy="95410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rPr>
              <a:t>位置警示</a:t>
            </a:r>
          </a:p>
        </p:txBody>
      </p:sp>
      <p:pic>
        <p:nvPicPr>
          <p:cNvPr id="45" name="Picture 2">
            <a:extLst>
              <a:ext uri="{FF2B5EF4-FFF2-40B4-BE49-F238E27FC236}">
                <a16:creationId xmlns:a16="http://schemas.microsoft.com/office/drawing/2014/main" id="{3B969268-038A-4D01-025B-8575250B7DD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349330" y="9669656"/>
            <a:ext cx="880560" cy="6530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left)">
                                      <p:cBhvr>
                                        <p:cTn id="13" dur="500"/>
                                        <p:tgtEl>
                                          <p:spTgt spid="30"/>
                                        </p:tgtEl>
                                      </p:cBhvr>
                                    </p:animEffect>
                                  </p:childTnLst>
                                </p:cTn>
                              </p:par>
                            </p:childTnLst>
                          </p:cTn>
                        </p:par>
                        <p:par>
                          <p:cTn id="14" fill="hold">
                            <p:stCondLst>
                              <p:cond delay="500"/>
                            </p:stCondLst>
                            <p:childTnLst>
                              <p:par>
                                <p:cTn id="15" presetID="22" presetClass="entr" presetSubtype="2"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right)">
                                      <p:cBhvr>
                                        <p:cTn id="17" dur="500"/>
                                        <p:tgtEl>
                                          <p:spTgt spid="40"/>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wipe(right)">
                                      <p:cBhvr>
                                        <p:cTn id="20" dur="500"/>
                                        <p:tgtEl>
                                          <p:spTgt spid="41"/>
                                        </p:tgtEl>
                                      </p:cBhvr>
                                    </p:animEffect>
                                  </p:childTnLst>
                                </p:cTn>
                              </p:par>
                              <p:par>
                                <p:cTn id="21" presetID="22" presetClass="entr" presetSubtype="2"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wipe(right)">
                                      <p:cBhvr>
                                        <p:cTn id="23" dur="500"/>
                                        <p:tgtEl>
                                          <p:spTgt spid="42"/>
                                        </p:tgtEl>
                                      </p:cBhvr>
                                    </p:animEffect>
                                  </p:childTnLst>
                                </p:cTn>
                              </p:par>
                            </p:childTnLst>
                          </p:cTn>
                        </p:par>
                        <p:par>
                          <p:cTn id="24" fill="hold">
                            <p:stCondLst>
                              <p:cond delay="1000"/>
                            </p:stCondLst>
                            <p:childTnLst>
                              <p:par>
                                <p:cTn id="25" presetID="22" presetClass="entr" presetSubtype="8" fill="hold" grpId="0" nodeType="after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wipe(left)">
                                      <p:cBhvr>
                                        <p:cTn id="27" dur="500"/>
                                        <p:tgtEl>
                                          <p:spTgt spid="47"/>
                                        </p:tgtEl>
                                      </p:cBhvr>
                                    </p:animEffect>
                                  </p:childTnLst>
                                </p:cTn>
                              </p:par>
                              <p:par>
                                <p:cTn id="28" presetID="22" presetClass="entr" presetSubtype="8"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wipe(left)">
                                      <p:cBhvr>
                                        <p:cTn id="30" dur="500"/>
                                        <p:tgtEl>
                                          <p:spTgt spid="48"/>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wipe(left)">
                                      <p:cBhvr>
                                        <p:cTn id="3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P spid="35" grpId="0" animBg="1"/>
      <p:bldP spid="35" grpId="1" animBg="1"/>
      <p:bldP spid="36" grpId="0" animBg="1"/>
      <p:bldP spid="36" grpId="1" animBg="1"/>
      <p:bldP spid="40" grpId="0"/>
      <p:bldP spid="40" grpId="1"/>
      <p:bldP spid="41" grpId="0" animBg="1"/>
      <p:bldP spid="41" grpId="1" animBg="1"/>
      <p:bldP spid="46" grpId="0"/>
      <p:bldP spid="4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3C691-362A-6ABD-1CFF-69308C079354}"/>
            </a:ext>
          </a:extLst>
        </p:cNvPr>
        <p:cNvGrpSpPr/>
        <p:nvPr/>
      </p:nvGrpSpPr>
      <p:grpSpPr>
        <a:xfrm>
          <a:off x="0" y="0"/>
          <a:ext cx="0" cy="0"/>
          <a:chOff x="0" y="0"/>
          <a:chExt cx="0" cy="0"/>
        </a:xfrm>
      </p:grpSpPr>
      <p:pic>
        <p:nvPicPr>
          <p:cNvPr id="3076" name="Picture 4">
            <a:extLst>
              <a:ext uri="{FF2B5EF4-FFF2-40B4-BE49-F238E27FC236}">
                <a16:creationId xmlns:a16="http://schemas.microsoft.com/office/drawing/2014/main" id="{57753800-2FF1-43B3-3A20-D430B07F92F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21995" y="3974329"/>
            <a:ext cx="837433" cy="177425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
            <a:extLst>
              <a:ext uri="{FF2B5EF4-FFF2-40B4-BE49-F238E27FC236}">
                <a16:creationId xmlns:a16="http://schemas.microsoft.com/office/drawing/2014/main" id="{055D96F0-C0FE-9E0F-C50C-35FC365E43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9787" y="3928609"/>
            <a:ext cx="1779441" cy="1770017"/>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4">
            <a:extLst>
              <a:ext uri="{FF2B5EF4-FFF2-40B4-BE49-F238E27FC236}">
                <a16:creationId xmlns:a16="http://schemas.microsoft.com/office/drawing/2014/main" id="{EC9B82E6-5793-D0E2-D97C-9728B836C734}"/>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059499" y="3974330"/>
            <a:ext cx="2115404" cy="1508758"/>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4">
            <a:extLst>
              <a:ext uri="{FF2B5EF4-FFF2-40B4-BE49-F238E27FC236}">
                <a16:creationId xmlns:a16="http://schemas.microsoft.com/office/drawing/2014/main" id="{EB4CA9ED-7AF5-18EE-1F51-25B10D30807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6524" y="4031083"/>
            <a:ext cx="1450593" cy="1884680"/>
          </a:xfrm>
          <a:prstGeom prst="rect">
            <a:avLst/>
          </a:prstGeom>
          <a:noFill/>
          <a:extLst>
            <a:ext uri="{909E8E84-426E-40DD-AFC4-6F175D3DCCD1}">
              <a14:hiddenFill xmlns:a14="http://schemas.microsoft.com/office/drawing/2010/main">
                <a:solidFill>
                  <a:srgbClr val="FFFFFF"/>
                </a:solidFill>
              </a14:hiddenFill>
            </a:ext>
          </a:extLst>
        </p:spPr>
      </p:pic>
      <p:sp>
        <p:nvSpPr>
          <p:cNvPr id="85" name="文本框 84">
            <a:extLst>
              <a:ext uri="{FF2B5EF4-FFF2-40B4-BE49-F238E27FC236}">
                <a16:creationId xmlns:a16="http://schemas.microsoft.com/office/drawing/2014/main" id="{25BDDF14-AA32-4390-154F-4014706211DA}"/>
              </a:ext>
            </a:extLst>
          </p:cNvPr>
          <p:cNvSpPr txBox="1"/>
          <p:nvPr/>
        </p:nvSpPr>
        <p:spPr>
          <a:xfrm>
            <a:off x="1256618" y="5633658"/>
            <a:ext cx="902811" cy="307777"/>
          </a:xfrm>
          <a:prstGeom prst="rect">
            <a:avLst/>
          </a:prstGeom>
          <a:noFill/>
        </p:spPr>
        <p:txBody>
          <a:bodyPr wrap="none" rtlCol="0">
            <a:spAutoFit/>
          </a:bodyPr>
          <a:lstStyle/>
          <a:p>
            <a:r>
              <a:rPr lang="zh-CN" altLang="en-US" sz="1400" dirty="0">
                <a:solidFill>
                  <a:schemeClr val="bg1"/>
                </a:solidFill>
                <a:latin typeface="宋体" panose="02010600030101010101" pitchFamily="2" charset="-122"/>
                <a:ea typeface="宋体" panose="02010600030101010101" pitchFamily="2" charset="-122"/>
              </a:rPr>
              <a:t>警示装置</a:t>
            </a:r>
          </a:p>
        </p:txBody>
      </p:sp>
      <p:sp>
        <p:nvSpPr>
          <p:cNvPr id="86" name="文本框 85">
            <a:extLst>
              <a:ext uri="{FF2B5EF4-FFF2-40B4-BE49-F238E27FC236}">
                <a16:creationId xmlns:a16="http://schemas.microsoft.com/office/drawing/2014/main" id="{53808707-D1F1-F488-F6DB-160F93237737}"/>
              </a:ext>
            </a:extLst>
          </p:cNvPr>
          <p:cNvSpPr txBox="1"/>
          <p:nvPr/>
        </p:nvSpPr>
        <p:spPr>
          <a:xfrm>
            <a:off x="3714612" y="5628858"/>
            <a:ext cx="902811" cy="307777"/>
          </a:xfrm>
          <a:prstGeom prst="rect">
            <a:avLst/>
          </a:prstGeom>
          <a:noFill/>
        </p:spPr>
        <p:txBody>
          <a:bodyPr wrap="none" rtlCol="0">
            <a:spAutoFit/>
          </a:bodyPr>
          <a:lstStyle/>
          <a:p>
            <a:r>
              <a:rPr lang="zh-CN" altLang="en-US" sz="1400" dirty="0">
                <a:solidFill>
                  <a:schemeClr val="bg1"/>
                </a:solidFill>
                <a:latin typeface="宋体" panose="02010600030101010101" pitchFamily="2" charset="-122"/>
                <a:ea typeface="宋体" panose="02010600030101010101" pitchFamily="2" charset="-122"/>
              </a:rPr>
              <a:t>智能拐杖</a:t>
            </a:r>
          </a:p>
        </p:txBody>
      </p:sp>
      <p:sp>
        <p:nvSpPr>
          <p:cNvPr id="87" name="文本框 86">
            <a:extLst>
              <a:ext uri="{FF2B5EF4-FFF2-40B4-BE49-F238E27FC236}">
                <a16:creationId xmlns:a16="http://schemas.microsoft.com/office/drawing/2014/main" id="{5193B56A-01AA-E9F9-97B7-5CDA7423B160}"/>
              </a:ext>
            </a:extLst>
          </p:cNvPr>
          <p:cNvSpPr txBox="1"/>
          <p:nvPr/>
        </p:nvSpPr>
        <p:spPr>
          <a:xfrm>
            <a:off x="6688100" y="5651915"/>
            <a:ext cx="902811" cy="307777"/>
          </a:xfrm>
          <a:prstGeom prst="rect">
            <a:avLst/>
          </a:prstGeom>
          <a:noFill/>
        </p:spPr>
        <p:txBody>
          <a:bodyPr wrap="none" rtlCol="0">
            <a:spAutoFit/>
          </a:bodyPr>
          <a:lstStyle/>
          <a:p>
            <a:r>
              <a:rPr lang="zh-CN" altLang="en-US" sz="1400" dirty="0">
                <a:solidFill>
                  <a:schemeClr val="bg1"/>
                </a:solidFill>
                <a:latin typeface="宋体" panose="02010600030101010101" pitchFamily="2" charset="-122"/>
                <a:ea typeface="宋体" panose="02010600030101010101" pitchFamily="2" charset="-122"/>
              </a:rPr>
              <a:t>智能手机</a:t>
            </a:r>
          </a:p>
        </p:txBody>
      </p:sp>
      <p:sp>
        <p:nvSpPr>
          <p:cNvPr id="88" name="文本框 87">
            <a:extLst>
              <a:ext uri="{FF2B5EF4-FFF2-40B4-BE49-F238E27FC236}">
                <a16:creationId xmlns:a16="http://schemas.microsoft.com/office/drawing/2014/main" id="{2AA97A45-087D-475C-48D9-0EBF6EC4A51A}"/>
              </a:ext>
            </a:extLst>
          </p:cNvPr>
          <p:cNvSpPr txBox="1"/>
          <p:nvPr/>
        </p:nvSpPr>
        <p:spPr>
          <a:xfrm>
            <a:off x="9555887" y="5628858"/>
            <a:ext cx="723275" cy="307777"/>
          </a:xfrm>
          <a:prstGeom prst="rect">
            <a:avLst/>
          </a:prstGeom>
          <a:noFill/>
        </p:spPr>
        <p:txBody>
          <a:bodyPr wrap="none" rtlCol="0">
            <a:spAutoFit/>
          </a:bodyPr>
          <a:lstStyle/>
          <a:p>
            <a:r>
              <a:rPr lang="zh-CN" altLang="en-US" sz="1400" dirty="0">
                <a:solidFill>
                  <a:schemeClr val="bg1"/>
                </a:solidFill>
                <a:latin typeface="宋体" panose="02010600030101010101" pitchFamily="2" charset="-122"/>
                <a:ea typeface="宋体" panose="02010600030101010101" pitchFamily="2" charset="-122"/>
              </a:rPr>
              <a:t>服务器</a:t>
            </a:r>
          </a:p>
        </p:txBody>
      </p:sp>
      <p:cxnSp>
        <p:nvCxnSpPr>
          <p:cNvPr id="89" name="直接箭头连接符 88">
            <a:extLst>
              <a:ext uri="{FF2B5EF4-FFF2-40B4-BE49-F238E27FC236}">
                <a16:creationId xmlns:a16="http://schemas.microsoft.com/office/drawing/2014/main" id="{7FA98177-4E93-DAA6-A5E1-1FF5F3953B57}"/>
              </a:ext>
            </a:extLst>
          </p:cNvPr>
          <p:cNvCxnSpPr/>
          <p:nvPr/>
        </p:nvCxnSpPr>
        <p:spPr>
          <a:xfrm>
            <a:off x="2083935" y="4608616"/>
            <a:ext cx="1338943" cy="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90" name="直接箭头连接符 89">
            <a:extLst>
              <a:ext uri="{FF2B5EF4-FFF2-40B4-BE49-F238E27FC236}">
                <a16:creationId xmlns:a16="http://schemas.microsoft.com/office/drawing/2014/main" id="{5F46B6EC-BCCD-36AE-F182-E2731998062F}"/>
              </a:ext>
            </a:extLst>
          </p:cNvPr>
          <p:cNvCxnSpPr/>
          <p:nvPr/>
        </p:nvCxnSpPr>
        <p:spPr>
          <a:xfrm>
            <a:off x="5182010" y="4625360"/>
            <a:ext cx="1338943" cy="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91" name="直接箭头连接符 90">
            <a:extLst>
              <a:ext uri="{FF2B5EF4-FFF2-40B4-BE49-F238E27FC236}">
                <a16:creationId xmlns:a16="http://schemas.microsoft.com/office/drawing/2014/main" id="{A14977D9-D3A8-C3D8-CA7D-A1E916697CB7}"/>
              </a:ext>
            </a:extLst>
          </p:cNvPr>
          <p:cNvCxnSpPr/>
          <p:nvPr/>
        </p:nvCxnSpPr>
        <p:spPr>
          <a:xfrm>
            <a:off x="8029228" y="4625360"/>
            <a:ext cx="1338943" cy="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92" name="直接箭头连接符 91">
            <a:extLst>
              <a:ext uri="{FF2B5EF4-FFF2-40B4-BE49-F238E27FC236}">
                <a16:creationId xmlns:a16="http://schemas.microsoft.com/office/drawing/2014/main" id="{2DB3D53B-D46E-F9DA-EEA7-6D2273AFB2DE}"/>
              </a:ext>
            </a:extLst>
          </p:cNvPr>
          <p:cNvCxnSpPr>
            <a:cxnSpLocks/>
          </p:cNvCxnSpPr>
          <p:nvPr/>
        </p:nvCxnSpPr>
        <p:spPr>
          <a:xfrm flipH="1">
            <a:off x="7901864" y="4813617"/>
            <a:ext cx="1412363" cy="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pic>
        <p:nvPicPr>
          <p:cNvPr id="93" name="Picture 6">
            <a:extLst>
              <a:ext uri="{FF2B5EF4-FFF2-40B4-BE49-F238E27FC236}">
                <a16:creationId xmlns:a16="http://schemas.microsoft.com/office/drawing/2014/main" id="{82750B0F-0CD9-B16A-A51A-DA4AE7C89F9F}"/>
              </a:ext>
            </a:extLst>
          </p:cNvPr>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85442" y="991740"/>
            <a:ext cx="3564345" cy="2368554"/>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8">
            <a:extLst>
              <a:ext uri="{FF2B5EF4-FFF2-40B4-BE49-F238E27FC236}">
                <a16:creationId xmlns:a16="http://schemas.microsoft.com/office/drawing/2014/main" id="{A67872F3-B468-ED19-A67D-F35F7526B52A}"/>
              </a:ext>
            </a:extLst>
          </p:cNvPr>
          <p:cNvPicPr>
            <a:picLocks noChangeAspect="1" noChangeArrowheads="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20953" y="1320748"/>
            <a:ext cx="1090865" cy="1710539"/>
          </a:xfrm>
          <a:prstGeom prst="rect">
            <a:avLst/>
          </a:prstGeom>
          <a:noFill/>
          <a:extLst>
            <a:ext uri="{909E8E84-426E-40DD-AFC4-6F175D3DCCD1}">
              <a14:hiddenFill xmlns:a14="http://schemas.microsoft.com/office/drawing/2010/main">
                <a:solidFill>
                  <a:srgbClr val="FFFFFF"/>
                </a:solidFill>
              </a14:hiddenFill>
            </a:ext>
          </a:extLst>
        </p:spPr>
      </p:pic>
      <p:cxnSp>
        <p:nvCxnSpPr>
          <p:cNvPr id="95" name="直接箭头连接符 94">
            <a:extLst>
              <a:ext uri="{FF2B5EF4-FFF2-40B4-BE49-F238E27FC236}">
                <a16:creationId xmlns:a16="http://schemas.microsoft.com/office/drawing/2014/main" id="{40109C68-C70A-A4E5-4E6D-840D7ED965CB}"/>
              </a:ext>
            </a:extLst>
          </p:cNvPr>
          <p:cNvCxnSpPr/>
          <p:nvPr/>
        </p:nvCxnSpPr>
        <p:spPr>
          <a:xfrm flipH="1">
            <a:off x="4405385" y="3205096"/>
            <a:ext cx="463731" cy="723513"/>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96" name="直接箭头连接符 95">
            <a:extLst>
              <a:ext uri="{FF2B5EF4-FFF2-40B4-BE49-F238E27FC236}">
                <a16:creationId xmlns:a16="http://schemas.microsoft.com/office/drawing/2014/main" id="{E7C51471-74F0-D7DA-4187-05769F7B35CC}"/>
              </a:ext>
            </a:extLst>
          </p:cNvPr>
          <p:cNvCxnSpPr/>
          <p:nvPr/>
        </p:nvCxnSpPr>
        <p:spPr>
          <a:xfrm>
            <a:off x="4888710" y="3227361"/>
            <a:ext cx="2083252" cy="99010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97" name="直接箭头连接符 96">
            <a:extLst>
              <a:ext uri="{FF2B5EF4-FFF2-40B4-BE49-F238E27FC236}">
                <a16:creationId xmlns:a16="http://schemas.microsoft.com/office/drawing/2014/main" id="{1C00BDFB-DF1A-E070-5E62-C54A68078C03}"/>
              </a:ext>
            </a:extLst>
          </p:cNvPr>
          <p:cNvCxnSpPr>
            <a:stCxn id="94" idx="2"/>
          </p:cNvCxnSpPr>
          <p:nvPr/>
        </p:nvCxnSpPr>
        <p:spPr>
          <a:xfrm flipH="1">
            <a:off x="7066385" y="3031287"/>
            <a:ext cx="1" cy="1189564"/>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98" name="直接箭头连接符 97">
            <a:extLst>
              <a:ext uri="{FF2B5EF4-FFF2-40B4-BE49-F238E27FC236}">
                <a16:creationId xmlns:a16="http://schemas.microsoft.com/office/drawing/2014/main" id="{BF3FF391-8C1D-C756-746B-C7E823499A61}"/>
              </a:ext>
            </a:extLst>
          </p:cNvPr>
          <p:cNvCxnSpPr>
            <a:cxnSpLocks/>
          </p:cNvCxnSpPr>
          <p:nvPr/>
        </p:nvCxnSpPr>
        <p:spPr>
          <a:xfrm flipV="1">
            <a:off x="7139506" y="3002304"/>
            <a:ext cx="0" cy="1195432"/>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99" name="直接箭头连接符 98">
            <a:extLst>
              <a:ext uri="{FF2B5EF4-FFF2-40B4-BE49-F238E27FC236}">
                <a16:creationId xmlns:a16="http://schemas.microsoft.com/office/drawing/2014/main" id="{BD00766F-1A84-7C35-4395-55A3E0E2B6E7}"/>
              </a:ext>
            </a:extLst>
          </p:cNvPr>
          <p:cNvCxnSpPr/>
          <p:nvPr/>
        </p:nvCxnSpPr>
        <p:spPr>
          <a:xfrm flipH="1" flipV="1">
            <a:off x="4888710" y="3133250"/>
            <a:ext cx="2083252" cy="1018903"/>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00" name="文本框 99">
            <a:extLst>
              <a:ext uri="{FF2B5EF4-FFF2-40B4-BE49-F238E27FC236}">
                <a16:creationId xmlns:a16="http://schemas.microsoft.com/office/drawing/2014/main" id="{8DCF3C5C-084D-31D6-F82F-911D48F0A509}"/>
              </a:ext>
            </a:extLst>
          </p:cNvPr>
          <p:cNvSpPr txBox="1"/>
          <p:nvPr/>
        </p:nvSpPr>
        <p:spPr>
          <a:xfrm>
            <a:off x="3788707" y="2877020"/>
            <a:ext cx="902811" cy="307777"/>
          </a:xfrm>
          <a:prstGeom prst="rect">
            <a:avLst/>
          </a:prstGeom>
          <a:noFill/>
        </p:spPr>
        <p:txBody>
          <a:bodyPr wrap="none" rtlCol="0">
            <a:spAutoFit/>
          </a:bodyPr>
          <a:lstStyle/>
          <a:p>
            <a:r>
              <a:rPr lang="zh-CN" altLang="en-US" sz="1400" dirty="0">
                <a:solidFill>
                  <a:schemeClr val="bg1"/>
                </a:solidFill>
                <a:latin typeface="宋体" panose="02010600030101010101" pitchFamily="2" charset="-122"/>
                <a:ea typeface="宋体" panose="02010600030101010101" pitchFamily="2" charset="-122"/>
              </a:rPr>
              <a:t>视障人群</a:t>
            </a:r>
          </a:p>
        </p:txBody>
      </p:sp>
      <p:sp>
        <p:nvSpPr>
          <p:cNvPr id="101" name="文本框 100">
            <a:extLst>
              <a:ext uri="{FF2B5EF4-FFF2-40B4-BE49-F238E27FC236}">
                <a16:creationId xmlns:a16="http://schemas.microsoft.com/office/drawing/2014/main" id="{0D65A79C-EA7B-FE94-906F-67438A5639BA}"/>
              </a:ext>
            </a:extLst>
          </p:cNvPr>
          <p:cNvSpPr txBox="1"/>
          <p:nvPr/>
        </p:nvSpPr>
        <p:spPr>
          <a:xfrm>
            <a:off x="7353052" y="2774491"/>
            <a:ext cx="723275" cy="307777"/>
          </a:xfrm>
          <a:prstGeom prst="rect">
            <a:avLst/>
          </a:prstGeom>
          <a:noFill/>
        </p:spPr>
        <p:txBody>
          <a:bodyPr wrap="none" rtlCol="0">
            <a:spAutoFit/>
          </a:bodyPr>
          <a:lstStyle/>
          <a:p>
            <a:r>
              <a:rPr lang="zh-CN" altLang="en-US" sz="1400" dirty="0">
                <a:solidFill>
                  <a:schemeClr val="bg1"/>
                </a:solidFill>
                <a:latin typeface="宋体" panose="02010600030101010101" pitchFamily="2" charset="-122"/>
                <a:ea typeface="宋体" panose="02010600030101010101" pitchFamily="2" charset="-122"/>
              </a:rPr>
              <a:t>志愿者</a:t>
            </a:r>
          </a:p>
        </p:txBody>
      </p:sp>
      <p:sp>
        <p:nvSpPr>
          <p:cNvPr id="102" name="文本框 101">
            <a:extLst>
              <a:ext uri="{FF2B5EF4-FFF2-40B4-BE49-F238E27FC236}">
                <a16:creationId xmlns:a16="http://schemas.microsoft.com/office/drawing/2014/main" id="{E988292D-3AB5-8DF8-AA25-886C00D38912}"/>
              </a:ext>
            </a:extLst>
          </p:cNvPr>
          <p:cNvSpPr txBox="1"/>
          <p:nvPr/>
        </p:nvSpPr>
        <p:spPr>
          <a:xfrm>
            <a:off x="7139506" y="3414637"/>
            <a:ext cx="543739" cy="307777"/>
          </a:xfrm>
          <a:prstGeom prst="rect">
            <a:avLst/>
          </a:prstGeom>
          <a:noFill/>
        </p:spPr>
        <p:txBody>
          <a:bodyPr wrap="none" rtlCol="0">
            <a:spAutoFit/>
          </a:bodyPr>
          <a:lstStyle/>
          <a:p>
            <a:r>
              <a:rPr lang="zh-CN" altLang="en-US" sz="1400" dirty="0">
                <a:solidFill>
                  <a:schemeClr val="bg1"/>
                </a:solidFill>
                <a:latin typeface="宋体" panose="02010600030101010101" pitchFamily="2" charset="-122"/>
                <a:ea typeface="宋体" panose="02010600030101010101" pitchFamily="2" charset="-122"/>
              </a:rPr>
              <a:t>推送</a:t>
            </a:r>
          </a:p>
        </p:txBody>
      </p:sp>
      <p:sp>
        <p:nvSpPr>
          <p:cNvPr id="103" name="文本框 102">
            <a:extLst>
              <a:ext uri="{FF2B5EF4-FFF2-40B4-BE49-F238E27FC236}">
                <a16:creationId xmlns:a16="http://schemas.microsoft.com/office/drawing/2014/main" id="{E7A2320D-4284-93FD-E0EE-B6B06CBCC659}"/>
              </a:ext>
            </a:extLst>
          </p:cNvPr>
          <p:cNvSpPr txBox="1"/>
          <p:nvPr/>
        </p:nvSpPr>
        <p:spPr>
          <a:xfrm>
            <a:off x="6562370" y="3414637"/>
            <a:ext cx="543739" cy="307777"/>
          </a:xfrm>
          <a:prstGeom prst="rect">
            <a:avLst/>
          </a:prstGeom>
          <a:noFill/>
        </p:spPr>
        <p:txBody>
          <a:bodyPr wrap="none" rtlCol="0">
            <a:spAutoFit/>
          </a:bodyPr>
          <a:lstStyle/>
          <a:p>
            <a:r>
              <a:rPr lang="zh-CN" altLang="en-US" sz="1400" dirty="0">
                <a:solidFill>
                  <a:schemeClr val="bg1"/>
                </a:solidFill>
                <a:latin typeface="宋体" panose="02010600030101010101" pitchFamily="2" charset="-122"/>
                <a:ea typeface="宋体" panose="02010600030101010101" pitchFamily="2" charset="-122"/>
              </a:rPr>
              <a:t>接受</a:t>
            </a:r>
          </a:p>
        </p:txBody>
      </p:sp>
      <p:sp>
        <p:nvSpPr>
          <p:cNvPr id="104" name="文本框 103">
            <a:extLst>
              <a:ext uri="{FF2B5EF4-FFF2-40B4-BE49-F238E27FC236}">
                <a16:creationId xmlns:a16="http://schemas.microsoft.com/office/drawing/2014/main" id="{8740A0D3-884B-5D4D-ADBC-73233F5D295D}"/>
              </a:ext>
            </a:extLst>
          </p:cNvPr>
          <p:cNvSpPr txBox="1"/>
          <p:nvPr/>
        </p:nvSpPr>
        <p:spPr>
          <a:xfrm>
            <a:off x="5715387" y="3325396"/>
            <a:ext cx="543739" cy="307777"/>
          </a:xfrm>
          <a:prstGeom prst="rect">
            <a:avLst/>
          </a:prstGeom>
          <a:noFill/>
        </p:spPr>
        <p:txBody>
          <a:bodyPr wrap="none" rtlCol="0">
            <a:spAutoFit/>
          </a:bodyPr>
          <a:lstStyle/>
          <a:p>
            <a:r>
              <a:rPr lang="zh-CN" altLang="en-US" sz="1400" dirty="0">
                <a:solidFill>
                  <a:schemeClr val="bg1"/>
                </a:solidFill>
                <a:latin typeface="宋体" panose="02010600030101010101" pitchFamily="2" charset="-122"/>
                <a:ea typeface="宋体" panose="02010600030101010101" pitchFamily="2" charset="-122"/>
              </a:rPr>
              <a:t>请求</a:t>
            </a:r>
          </a:p>
        </p:txBody>
      </p:sp>
      <p:sp>
        <p:nvSpPr>
          <p:cNvPr id="105" name="文本框 104">
            <a:extLst>
              <a:ext uri="{FF2B5EF4-FFF2-40B4-BE49-F238E27FC236}">
                <a16:creationId xmlns:a16="http://schemas.microsoft.com/office/drawing/2014/main" id="{52B166DB-2491-6DC7-D0FA-45ECCF6EBB44}"/>
              </a:ext>
            </a:extLst>
          </p:cNvPr>
          <p:cNvSpPr txBox="1"/>
          <p:nvPr/>
        </p:nvSpPr>
        <p:spPr>
          <a:xfrm>
            <a:off x="5288370" y="3745271"/>
            <a:ext cx="902811" cy="307777"/>
          </a:xfrm>
          <a:prstGeom prst="rect">
            <a:avLst/>
          </a:prstGeom>
          <a:noFill/>
        </p:spPr>
        <p:txBody>
          <a:bodyPr wrap="none" rtlCol="0">
            <a:spAutoFit/>
          </a:bodyPr>
          <a:lstStyle/>
          <a:p>
            <a:r>
              <a:rPr lang="zh-CN" altLang="en-US" sz="1400" dirty="0">
                <a:solidFill>
                  <a:schemeClr val="bg1"/>
                </a:solidFill>
                <a:latin typeface="宋体" panose="02010600030101010101" pitchFamily="2" charset="-122"/>
                <a:ea typeface="宋体" panose="02010600030101010101" pitchFamily="2" charset="-122"/>
              </a:rPr>
              <a:t>结果反馈</a:t>
            </a:r>
          </a:p>
        </p:txBody>
      </p:sp>
      <p:cxnSp>
        <p:nvCxnSpPr>
          <p:cNvPr id="106" name="直接箭头连接符 105">
            <a:extLst>
              <a:ext uri="{FF2B5EF4-FFF2-40B4-BE49-F238E27FC236}">
                <a16:creationId xmlns:a16="http://schemas.microsoft.com/office/drawing/2014/main" id="{EEB92A86-A9E3-1F67-4DA2-E28357BCB073}"/>
              </a:ext>
            </a:extLst>
          </p:cNvPr>
          <p:cNvCxnSpPr>
            <a:cxnSpLocks/>
          </p:cNvCxnSpPr>
          <p:nvPr/>
        </p:nvCxnSpPr>
        <p:spPr>
          <a:xfrm flipV="1">
            <a:off x="4340173" y="3160481"/>
            <a:ext cx="485493" cy="72648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07" name="文本框 106">
            <a:extLst>
              <a:ext uri="{FF2B5EF4-FFF2-40B4-BE49-F238E27FC236}">
                <a16:creationId xmlns:a16="http://schemas.microsoft.com/office/drawing/2014/main" id="{112EC7A5-B4F4-E0FF-3F8E-6D13FF720631}"/>
              </a:ext>
            </a:extLst>
          </p:cNvPr>
          <p:cNvSpPr txBox="1"/>
          <p:nvPr/>
        </p:nvSpPr>
        <p:spPr>
          <a:xfrm>
            <a:off x="2245484" y="4664841"/>
            <a:ext cx="902811" cy="523220"/>
          </a:xfrm>
          <a:prstGeom prst="rect">
            <a:avLst/>
          </a:prstGeom>
          <a:noFill/>
        </p:spPr>
        <p:txBody>
          <a:bodyPr wrap="none" rtlCol="0">
            <a:spAutoFit/>
          </a:bodyPr>
          <a:lstStyle/>
          <a:p>
            <a:r>
              <a:rPr lang="zh-CN" altLang="en-US" sz="1400" dirty="0">
                <a:solidFill>
                  <a:schemeClr val="bg1"/>
                </a:solidFill>
                <a:latin typeface="宋体" panose="02010600030101010101" pitchFamily="2" charset="-122"/>
                <a:ea typeface="宋体" panose="02010600030101010101" pitchFamily="2" charset="-122"/>
              </a:rPr>
              <a:t>坐标传递</a:t>
            </a:r>
            <a:endParaRPr lang="en-US" altLang="zh-CN" sz="1400" dirty="0">
              <a:solidFill>
                <a:schemeClr val="bg1"/>
              </a:solidFill>
              <a:latin typeface="宋体" panose="02010600030101010101" pitchFamily="2" charset="-122"/>
              <a:ea typeface="宋体" panose="02010600030101010101" pitchFamily="2" charset="-122"/>
            </a:endParaRPr>
          </a:p>
          <a:p>
            <a:r>
              <a:rPr lang="zh-CN" altLang="en-US" sz="1400" dirty="0">
                <a:solidFill>
                  <a:schemeClr val="bg1"/>
                </a:solidFill>
                <a:latin typeface="宋体" panose="02010600030101010101" pitchFamily="2" charset="-122"/>
                <a:ea typeface="宋体" panose="02010600030101010101" pitchFamily="2" charset="-122"/>
              </a:rPr>
              <a:t>位置警示</a:t>
            </a:r>
          </a:p>
        </p:txBody>
      </p:sp>
      <p:sp>
        <p:nvSpPr>
          <p:cNvPr id="108" name="文本框 107">
            <a:extLst>
              <a:ext uri="{FF2B5EF4-FFF2-40B4-BE49-F238E27FC236}">
                <a16:creationId xmlns:a16="http://schemas.microsoft.com/office/drawing/2014/main" id="{AD47A814-8E8E-65FE-85C3-DA351C63D1DB}"/>
              </a:ext>
            </a:extLst>
          </p:cNvPr>
          <p:cNvSpPr txBox="1"/>
          <p:nvPr/>
        </p:nvSpPr>
        <p:spPr>
          <a:xfrm>
            <a:off x="5288370" y="4664841"/>
            <a:ext cx="902811" cy="307777"/>
          </a:xfrm>
          <a:prstGeom prst="rect">
            <a:avLst/>
          </a:prstGeom>
          <a:noFill/>
        </p:spPr>
        <p:txBody>
          <a:bodyPr wrap="none" rtlCol="0">
            <a:spAutoFit/>
          </a:bodyPr>
          <a:lstStyle/>
          <a:p>
            <a:r>
              <a:rPr lang="zh-CN" altLang="en-US" sz="1400" dirty="0">
                <a:solidFill>
                  <a:schemeClr val="bg1"/>
                </a:solidFill>
                <a:latin typeface="宋体" panose="02010600030101010101" pitchFamily="2" charset="-122"/>
                <a:ea typeface="宋体" panose="02010600030101010101" pitchFamily="2" charset="-122"/>
              </a:rPr>
              <a:t>坐标传递</a:t>
            </a:r>
            <a:endParaRPr lang="en-US" altLang="zh-CN" sz="1400" dirty="0">
              <a:solidFill>
                <a:schemeClr val="bg1"/>
              </a:solidFill>
              <a:latin typeface="宋体" panose="02010600030101010101" pitchFamily="2" charset="-122"/>
              <a:ea typeface="宋体" panose="02010600030101010101" pitchFamily="2" charset="-122"/>
            </a:endParaRPr>
          </a:p>
        </p:txBody>
      </p:sp>
      <p:sp>
        <p:nvSpPr>
          <p:cNvPr id="109" name="文本框 108">
            <a:extLst>
              <a:ext uri="{FF2B5EF4-FFF2-40B4-BE49-F238E27FC236}">
                <a16:creationId xmlns:a16="http://schemas.microsoft.com/office/drawing/2014/main" id="{5A6AD07C-55A0-5028-1D2A-205A26D34DB5}"/>
              </a:ext>
            </a:extLst>
          </p:cNvPr>
          <p:cNvSpPr txBox="1"/>
          <p:nvPr/>
        </p:nvSpPr>
        <p:spPr>
          <a:xfrm>
            <a:off x="8247293" y="4822534"/>
            <a:ext cx="902811" cy="307777"/>
          </a:xfrm>
          <a:prstGeom prst="rect">
            <a:avLst/>
          </a:prstGeom>
          <a:noFill/>
        </p:spPr>
        <p:txBody>
          <a:bodyPr wrap="none" rtlCol="0">
            <a:spAutoFit/>
          </a:bodyPr>
          <a:lstStyle/>
          <a:p>
            <a:r>
              <a:rPr lang="zh-CN" altLang="en-US" sz="1400" dirty="0">
                <a:solidFill>
                  <a:schemeClr val="bg1"/>
                </a:solidFill>
                <a:latin typeface="宋体" panose="02010600030101010101" pitchFamily="2" charset="-122"/>
                <a:ea typeface="宋体" panose="02010600030101010101" pitchFamily="2" charset="-122"/>
              </a:rPr>
              <a:t>请求终端</a:t>
            </a:r>
            <a:endParaRPr lang="en-US" altLang="zh-CN" sz="1400" dirty="0">
              <a:solidFill>
                <a:schemeClr val="bg1"/>
              </a:solidFill>
              <a:latin typeface="宋体" panose="02010600030101010101" pitchFamily="2" charset="-122"/>
              <a:ea typeface="宋体" panose="02010600030101010101" pitchFamily="2" charset="-122"/>
            </a:endParaRPr>
          </a:p>
        </p:txBody>
      </p:sp>
      <p:sp>
        <p:nvSpPr>
          <p:cNvPr id="110" name="文本框 109">
            <a:extLst>
              <a:ext uri="{FF2B5EF4-FFF2-40B4-BE49-F238E27FC236}">
                <a16:creationId xmlns:a16="http://schemas.microsoft.com/office/drawing/2014/main" id="{9E02BCFC-C146-7757-2399-D406720A50B1}"/>
              </a:ext>
            </a:extLst>
          </p:cNvPr>
          <p:cNvSpPr txBox="1"/>
          <p:nvPr/>
        </p:nvSpPr>
        <p:spPr>
          <a:xfrm>
            <a:off x="8245406" y="4283215"/>
            <a:ext cx="902811" cy="307777"/>
          </a:xfrm>
          <a:prstGeom prst="rect">
            <a:avLst/>
          </a:prstGeom>
          <a:noFill/>
        </p:spPr>
        <p:txBody>
          <a:bodyPr wrap="none" rtlCol="0">
            <a:spAutoFit/>
          </a:bodyPr>
          <a:lstStyle/>
          <a:p>
            <a:r>
              <a:rPr lang="zh-CN" altLang="en-US" sz="1400" dirty="0">
                <a:solidFill>
                  <a:schemeClr val="bg1"/>
                </a:solidFill>
                <a:latin typeface="宋体" panose="02010600030101010101" pitchFamily="2" charset="-122"/>
                <a:ea typeface="宋体" panose="02010600030101010101" pitchFamily="2" charset="-122"/>
              </a:rPr>
              <a:t>结果反馈</a:t>
            </a:r>
            <a:endParaRPr lang="en-US" altLang="zh-CN" sz="1400" dirty="0">
              <a:solidFill>
                <a:schemeClr val="bg1"/>
              </a:solidFill>
              <a:latin typeface="宋体" panose="02010600030101010101" pitchFamily="2" charset="-122"/>
              <a:ea typeface="宋体" panose="02010600030101010101" pitchFamily="2" charset="-122"/>
            </a:endParaRPr>
          </a:p>
        </p:txBody>
      </p:sp>
      <p:sp>
        <p:nvSpPr>
          <p:cNvPr id="111" name="文本框 110">
            <a:extLst>
              <a:ext uri="{FF2B5EF4-FFF2-40B4-BE49-F238E27FC236}">
                <a16:creationId xmlns:a16="http://schemas.microsoft.com/office/drawing/2014/main" id="{6154F377-0F1A-1B31-C584-DAE287C769F2}"/>
              </a:ext>
            </a:extLst>
          </p:cNvPr>
          <p:cNvSpPr txBox="1"/>
          <p:nvPr/>
        </p:nvSpPr>
        <p:spPr>
          <a:xfrm>
            <a:off x="4600040" y="3457953"/>
            <a:ext cx="543739" cy="307777"/>
          </a:xfrm>
          <a:prstGeom prst="rect">
            <a:avLst/>
          </a:prstGeom>
          <a:noFill/>
        </p:spPr>
        <p:txBody>
          <a:bodyPr wrap="none" rtlCol="0">
            <a:spAutoFit/>
          </a:bodyPr>
          <a:lstStyle/>
          <a:p>
            <a:r>
              <a:rPr lang="zh-CN" altLang="en-US" sz="1400" dirty="0">
                <a:solidFill>
                  <a:schemeClr val="bg1"/>
                </a:solidFill>
                <a:latin typeface="宋体" panose="02010600030101010101" pitchFamily="2" charset="-122"/>
                <a:ea typeface="宋体" panose="02010600030101010101" pitchFamily="2" charset="-122"/>
              </a:rPr>
              <a:t>使用</a:t>
            </a:r>
          </a:p>
        </p:txBody>
      </p:sp>
      <p:sp>
        <p:nvSpPr>
          <p:cNvPr id="112" name="文本框 111">
            <a:extLst>
              <a:ext uri="{FF2B5EF4-FFF2-40B4-BE49-F238E27FC236}">
                <a16:creationId xmlns:a16="http://schemas.microsoft.com/office/drawing/2014/main" id="{4ECFA3D0-CD96-F10E-6F23-2580C4D3A0A1}"/>
              </a:ext>
            </a:extLst>
          </p:cNvPr>
          <p:cNvSpPr txBox="1"/>
          <p:nvPr/>
        </p:nvSpPr>
        <p:spPr>
          <a:xfrm>
            <a:off x="3668232" y="3336903"/>
            <a:ext cx="902811" cy="307777"/>
          </a:xfrm>
          <a:prstGeom prst="rect">
            <a:avLst/>
          </a:prstGeom>
          <a:noFill/>
        </p:spPr>
        <p:txBody>
          <a:bodyPr wrap="none" rtlCol="0">
            <a:spAutoFit/>
          </a:bodyPr>
          <a:lstStyle/>
          <a:p>
            <a:r>
              <a:rPr lang="zh-CN" altLang="en-US" sz="1400" dirty="0">
                <a:solidFill>
                  <a:schemeClr val="bg1"/>
                </a:solidFill>
                <a:latin typeface="宋体" panose="02010600030101010101" pitchFamily="2" charset="-122"/>
                <a:ea typeface="宋体" panose="02010600030101010101" pitchFamily="2" charset="-122"/>
              </a:rPr>
              <a:t>位置警示</a:t>
            </a:r>
          </a:p>
        </p:txBody>
      </p:sp>
      <p:pic>
        <p:nvPicPr>
          <p:cNvPr id="3074" name="Picture 2">
            <a:extLst>
              <a:ext uri="{FF2B5EF4-FFF2-40B4-BE49-F238E27FC236}">
                <a16:creationId xmlns:a16="http://schemas.microsoft.com/office/drawing/2014/main" id="{69704620-A843-44B0-7509-28F042DD2A7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74311" y="3764247"/>
            <a:ext cx="2531723" cy="1877604"/>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ECFD4404-FBA1-608C-97D4-313931644EBC}"/>
              </a:ext>
            </a:extLst>
          </p:cNvPr>
          <p:cNvSpPr txBox="1"/>
          <p:nvPr/>
        </p:nvSpPr>
        <p:spPr>
          <a:xfrm>
            <a:off x="9024976" y="387753"/>
            <a:ext cx="2643121" cy="523220"/>
          </a:xfrm>
          <a:prstGeom prst="rect">
            <a:avLst/>
          </a:prstGeom>
          <a:noFill/>
        </p:spPr>
        <p:txBody>
          <a:bodyPr wrap="square">
            <a:spAutoFit/>
          </a:bodyPr>
          <a:lstStyle/>
          <a:p>
            <a:pPr algn="ctr"/>
            <a:r>
              <a:rPr lang="zh-CN" altLang="en-US" sz="2800" dirty="0">
                <a:solidFill>
                  <a:srgbClr val="F9F9F9"/>
                </a:solidFill>
                <a:latin typeface="楷体" panose="02010609060101010101" pitchFamily="49" charset="-122"/>
                <a:ea typeface="楷体" panose="02010609060101010101" pitchFamily="49" charset="-122"/>
                <a:cs typeface="Times New Roman" panose="02020603050405020304" pitchFamily="18" charset="0"/>
              </a:rPr>
              <a:t>产品概览</a:t>
            </a:r>
            <a:endParaRPr lang="zh-CN" altLang="en-US" sz="2800" dirty="0">
              <a:solidFill>
                <a:srgbClr val="F9F9F9"/>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B4A12A9E-050F-01CF-1F06-B301CFB6DA1D}"/>
              </a:ext>
            </a:extLst>
          </p:cNvPr>
          <p:cNvPicPr>
            <a:picLocks noChangeAspect="1"/>
          </p:cNvPicPr>
          <p:nvPr/>
        </p:nvPicPr>
        <p:blipFill>
          <a:blip r:embed="rId9"/>
          <a:stretch>
            <a:fillRect/>
          </a:stretch>
        </p:blipFill>
        <p:spPr>
          <a:xfrm>
            <a:off x="426461" y="251771"/>
            <a:ext cx="2740564" cy="1067724"/>
          </a:xfrm>
          <a:prstGeom prst="rect">
            <a:avLst/>
          </a:prstGeom>
        </p:spPr>
      </p:pic>
    </p:spTree>
    <p:extLst>
      <p:ext uri="{BB962C8B-B14F-4D97-AF65-F5344CB8AC3E}">
        <p14:creationId xmlns:p14="http://schemas.microsoft.com/office/powerpoint/2010/main" val="498651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426461" y="251771"/>
            <a:ext cx="2740564" cy="1067724"/>
          </a:xfrm>
          <a:prstGeom prst="rect">
            <a:avLst/>
          </a:prstGeom>
        </p:spPr>
      </p:pic>
      <p:grpSp>
        <p:nvGrpSpPr>
          <p:cNvPr id="18" name="组合 17">
            <a:extLst>
              <a:ext uri="{FF2B5EF4-FFF2-40B4-BE49-F238E27FC236}">
                <a16:creationId xmlns:a16="http://schemas.microsoft.com/office/drawing/2014/main" id="{3EFB7108-3790-70F2-3684-67B1E8BC7D07}"/>
              </a:ext>
            </a:extLst>
          </p:cNvPr>
          <p:cNvGrpSpPr/>
          <p:nvPr/>
        </p:nvGrpSpPr>
        <p:grpSpPr>
          <a:xfrm>
            <a:off x="426461" y="1507667"/>
            <a:ext cx="11335098" cy="2480310"/>
            <a:chOff x="426461" y="1507667"/>
            <a:chExt cx="11335098" cy="2480310"/>
          </a:xfrm>
        </p:grpSpPr>
        <p:sp>
          <p:nvSpPr>
            <p:cNvPr id="16" name="矩形: 圆角 15">
              <a:extLst>
                <a:ext uri="{FF2B5EF4-FFF2-40B4-BE49-F238E27FC236}">
                  <a16:creationId xmlns:a16="http://schemas.microsoft.com/office/drawing/2014/main" id="{004B22C9-E25C-DE58-4778-B995A428EE83}"/>
                </a:ext>
              </a:extLst>
            </p:cNvPr>
            <p:cNvSpPr/>
            <p:nvPr/>
          </p:nvSpPr>
          <p:spPr>
            <a:xfrm>
              <a:off x="426461" y="1507667"/>
              <a:ext cx="8921750" cy="2480310"/>
            </a:xfrm>
            <a:prstGeom prst="roundRect">
              <a:avLst>
                <a:gd name="adj" fmla="val 1909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759cb7796ebd9fe0068167372cef9a3"/>
            <p:cNvPicPr>
              <a:picLocks noChangeAspect="1"/>
            </p:cNvPicPr>
            <p:nvPr/>
          </p:nvPicPr>
          <p:blipFill>
            <a:blip r:embed="rId3"/>
            <a:stretch>
              <a:fillRect/>
            </a:stretch>
          </p:blipFill>
          <p:spPr>
            <a:xfrm>
              <a:off x="8509908" y="1507667"/>
              <a:ext cx="3251651" cy="2480310"/>
            </a:xfrm>
            <a:prstGeom prst="flowChartAlternateProcess">
              <a:avLst/>
            </a:prstGeom>
          </p:spPr>
        </p:pic>
        <p:sp>
          <p:nvSpPr>
            <p:cNvPr id="15" name="文本框 14">
              <a:extLst>
                <a:ext uri="{FF2B5EF4-FFF2-40B4-BE49-F238E27FC236}">
                  <a16:creationId xmlns:a16="http://schemas.microsoft.com/office/drawing/2014/main" id="{26ADC148-AF2F-5B7B-E90D-F2FB8BF5553D}"/>
                </a:ext>
              </a:extLst>
            </p:cNvPr>
            <p:cNvSpPr txBox="1"/>
            <p:nvPr/>
          </p:nvSpPr>
          <p:spPr>
            <a:xfrm>
              <a:off x="845738" y="1855494"/>
              <a:ext cx="7244893" cy="1784656"/>
            </a:xfrm>
            <a:prstGeom prst="rect">
              <a:avLst/>
            </a:prstGeom>
            <a:noFill/>
          </p:spPr>
          <p:txBody>
            <a:bodyPr wrap="square">
              <a:spAutoFit/>
            </a:bodyPr>
            <a:lstStyle/>
            <a:p>
              <a:pPr>
                <a:lnSpc>
                  <a:spcPts val="2700"/>
                </a:lnSpc>
              </a:pPr>
              <a:r>
                <a:rPr lang="zh-CN" altLang="en-US" sz="2000" dirty="0">
                  <a:solidFill>
                    <a:srgbClr val="223462"/>
                  </a:solidFill>
                  <a:latin typeface="楷体" panose="02010609060101010101" pitchFamily="49" charset="-122"/>
                  <a:ea typeface="楷体" panose="02010609060101010101" pitchFamily="49" charset="-122"/>
                  <a:sym typeface="+mn-lt"/>
                </a:rPr>
                <a:t>    </a:t>
              </a:r>
              <a:r>
                <a:rPr lang="zh-CN" altLang="en-US" sz="2200" dirty="0">
                  <a:solidFill>
                    <a:srgbClr val="223462"/>
                  </a:solidFill>
                  <a:latin typeface="Times New Roman" panose="02020603050405020304" pitchFamily="18" charset="0"/>
                  <a:ea typeface="楷体" panose="02010609060101010101" pitchFamily="49" charset="-122"/>
                  <a:cs typeface="Times New Roman" panose="02020603050405020304" pitchFamily="18" charset="0"/>
                  <a:sym typeface="+mn-lt"/>
                </a:rPr>
                <a:t>视障人群出行时使用的辅助拐杖。可通过</a:t>
              </a:r>
              <a:r>
                <a:rPr lang="en-US" altLang="zh-CN" sz="2200" dirty="0">
                  <a:solidFill>
                    <a:srgbClr val="223462"/>
                  </a:solidFill>
                  <a:latin typeface="Times New Roman" panose="02020603050405020304" pitchFamily="18" charset="0"/>
                  <a:ea typeface="楷体" panose="02010609060101010101" pitchFamily="49" charset="-122"/>
                  <a:cs typeface="Times New Roman" panose="02020603050405020304" pitchFamily="18" charset="0"/>
                  <a:sym typeface="+mn-lt"/>
                </a:rPr>
                <a:t>IoT</a:t>
              </a:r>
              <a:r>
                <a:rPr lang="zh-CN" altLang="en-US" sz="2200" dirty="0">
                  <a:solidFill>
                    <a:srgbClr val="223462"/>
                  </a:solidFill>
                  <a:latin typeface="Times New Roman" panose="02020603050405020304" pitchFamily="18" charset="0"/>
                  <a:ea typeface="楷体" panose="02010609060101010101" pitchFamily="49" charset="-122"/>
                  <a:cs typeface="Times New Roman" panose="02020603050405020304" pitchFamily="18" charset="0"/>
                  <a:sym typeface="+mn-lt"/>
                </a:rPr>
                <a:t>技术与信标装置链接接受预警信息，随后视障人群可通过手机请求相关志愿服务。</a:t>
              </a:r>
              <a:endParaRPr lang="en-US" altLang="zh-CN" sz="2200" dirty="0">
                <a:solidFill>
                  <a:srgbClr val="223462"/>
                </a:solidFill>
                <a:latin typeface="Times New Roman" panose="02020603050405020304" pitchFamily="18" charset="0"/>
                <a:ea typeface="楷体" panose="02010609060101010101" pitchFamily="49" charset="-122"/>
                <a:cs typeface="Times New Roman" panose="02020603050405020304" pitchFamily="18" charset="0"/>
                <a:sym typeface="+mn-lt"/>
              </a:endParaRPr>
            </a:p>
            <a:p>
              <a:pPr>
                <a:lnSpc>
                  <a:spcPts val="2700"/>
                </a:lnSpc>
              </a:pPr>
              <a:r>
                <a:rPr lang="en-US" altLang="zh-CN" sz="2200" dirty="0">
                  <a:solidFill>
                    <a:srgbClr val="223462"/>
                  </a:solidFill>
                  <a:latin typeface="Times New Roman" panose="02020603050405020304" pitchFamily="18" charset="0"/>
                  <a:ea typeface="楷体" panose="02010609060101010101" pitchFamily="49" charset="-122"/>
                  <a:cs typeface="Times New Roman" panose="02020603050405020304" pitchFamily="18" charset="0"/>
                  <a:sym typeface="+mn-lt"/>
                </a:rPr>
                <a:t>    </a:t>
              </a:r>
              <a:r>
                <a:rPr lang="zh-CN" altLang="en-US" sz="2200" dirty="0">
                  <a:solidFill>
                    <a:srgbClr val="223462"/>
                  </a:solidFill>
                  <a:latin typeface="Times New Roman" panose="02020603050405020304" pitchFamily="18" charset="0"/>
                  <a:ea typeface="楷体" panose="02010609060101010101" pitchFamily="49" charset="-122"/>
                  <a:cs typeface="Times New Roman" panose="02020603050405020304" pitchFamily="18" charset="0"/>
                  <a:sym typeface="+mn-lt"/>
                </a:rPr>
                <a:t>此外，借助搭载的</a:t>
              </a:r>
              <a:r>
                <a:rPr lang="en-US" altLang="zh-CN" sz="2200" dirty="0">
                  <a:solidFill>
                    <a:srgbClr val="223462"/>
                  </a:solidFill>
                  <a:latin typeface="Times New Roman" panose="02020603050405020304" pitchFamily="18" charset="0"/>
                  <a:ea typeface="楷体" panose="02010609060101010101" pitchFamily="49" charset="-122"/>
                  <a:cs typeface="Times New Roman" panose="02020603050405020304" pitchFamily="18" charset="0"/>
                  <a:sym typeface="+mn-lt"/>
                </a:rPr>
                <a:t>RSSI</a:t>
              </a:r>
              <a:r>
                <a:rPr lang="zh-CN" altLang="en-US" sz="2200" dirty="0">
                  <a:solidFill>
                    <a:srgbClr val="223462"/>
                  </a:solidFill>
                  <a:latin typeface="Times New Roman" panose="02020603050405020304" pitchFamily="18" charset="0"/>
                  <a:ea typeface="楷体" panose="02010609060101010101" pitchFamily="49" charset="-122"/>
                  <a:cs typeface="Times New Roman" panose="02020603050405020304" pitchFamily="18" charset="0"/>
                  <a:sym typeface="+mn-lt"/>
                </a:rPr>
                <a:t>测距算法和“双目”定位算法，可在视障人群通过马路时引导视障人群正确走向对向盲道。</a:t>
              </a:r>
            </a:p>
          </p:txBody>
        </p:sp>
      </p:grpSp>
      <p:grpSp>
        <p:nvGrpSpPr>
          <p:cNvPr id="19" name="组合 18">
            <a:extLst>
              <a:ext uri="{FF2B5EF4-FFF2-40B4-BE49-F238E27FC236}">
                <a16:creationId xmlns:a16="http://schemas.microsoft.com/office/drawing/2014/main" id="{C677C40B-A9CB-03A0-BF59-3D0F84775F61}"/>
              </a:ext>
            </a:extLst>
          </p:cNvPr>
          <p:cNvGrpSpPr/>
          <p:nvPr/>
        </p:nvGrpSpPr>
        <p:grpSpPr>
          <a:xfrm>
            <a:off x="426461" y="4110178"/>
            <a:ext cx="11241636" cy="2480310"/>
            <a:chOff x="426461" y="4110178"/>
            <a:chExt cx="11241636" cy="2480310"/>
          </a:xfrm>
        </p:grpSpPr>
        <p:sp>
          <p:nvSpPr>
            <p:cNvPr id="17" name="矩形: 圆角 16">
              <a:extLst>
                <a:ext uri="{FF2B5EF4-FFF2-40B4-BE49-F238E27FC236}">
                  <a16:creationId xmlns:a16="http://schemas.microsoft.com/office/drawing/2014/main" id="{25741FD6-0F8F-F226-D9DE-7DDC0582667B}"/>
                </a:ext>
              </a:extLst>
            </p:cNvPr>
            <p:cNvSpPr/>
            <p:nvPr/>
          </p:nvSpPr>
          <p:spPr>
            <a:xfrm>
              <a:off x="2746347" y="4110178"/>
              <a:ext cx="8921750" cy="2480310"/>
            </a:xfrm>
            <a:prstGeom prst="roundRect">
              <a:avLst>
                <a:gd name="adj" fmla="val 1909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945232" y="4468130"/>
              <a:ext cx="7301489" cy="1881870"/>
            </a:xfrm>
            <a:prstGeom prst="rect">
              <a:avLst/>
            </a:prstGeom>
            <a:noFill/>
          </p:spPr>
          <p:txBody>
            <a:bodyPr wrap="square">
              <a:noAutofit/>
            </a:bodyPr>
            <a:lstStyle/>
            <a:p>
              <a:pPr>
                <a:lnSpc>
                  <a:spcPts val="2700"/>
                </a:lnSpc>
              </a:pPr>
              <a:r>
                <a:rPr lang="zh-CN" altLang="en-US" sz="2200" dirty="0">
                  <a:solidFill>
                    <a:srgbClr val="112152"/>
                  </a:solidFill>
                  <a:latin typeface="楷体" panose="02010609060101010101" pitchFamily="49" charset="-122"/>
                  <a:ea typeface="楷体" panose="02010609060101010101" pitchFamily="49" charset="-122"/>
                  <a:cs typeface="+mn-ea"/>
                  <a:sym typeface="+mn-lt"/>
                </a:rPr>
                <a:t>    </a:t>
              </a:r>
              <a:r>
                <a:rPr lang="zh-CN" altLang="en-US" sz="2200" dirty="0">
                  <a:solidFill>
                    <a:srgbClr val="112152"/>
                  </a:solidFill>
                  <a:latin typeface="Times New Roman" panose="02020603050405020304" pitchFamily="18" charset="0"/>
                  <a:ea typeface="楷体" panose="02010609060101010101" pitchFamily="49" charset="-122"/>
                  <a:cs typeface="Times New Roman" panose="02020603050405020304" pitchFamily="18" charset="0"/>
                  <a:sym typeface="+mn-lt"/>
                </a:rPr>
                <a:t>拐杖呈中空结构，内部由</a:t>
              </a:r>
              <a:r>
                <a:rPr lang="en-US" altLang="zh-CN" sz="2200" dirty="0">
                  <a:solidFill>
                    <a:srgbClr val="112152"/>
                  </a:solidFill>
                  <a:latin typeface="Times New Roman" panose="02020603050405020304" pitchFamily="18" charset="0"/>
                  <a:ea typeface="楷体" panose="02010609060101010101" pitchFamily="49" charset="-122"/>
                  <a:cs typeface="Times New Roman" panose="02020603050405020304" pitchFamily="18" charset="0"/>
                  <a:sym typeface="+mn-lt"/>
                </a:rPr>
                <a:t>Arduino</a:t>
              </a:r>
              <a:r>
                <a:rPr lang="zh-CN" altLang="en-US" sz="2200" dirty="0">
                  <a:solidFill>
                    <a:srgbClr val="112152"/>
                  </a:solidFill>
                  <a:latin typeface="Times New Roman" panose="02020603050405020304" pitchFamily="18" charset="0"/>
                  <a:ea typeface="楷体" panose="02010609060101010101" pitchFamily="49" charset="-122"/>
                  <a:cs typeface="Times New Roman" panose="02020603050405020304" pitchFamily="18" charset="0"/>
                  <a:sym typeface="+mn-lt"/>
                </a:rPr>
                <a:t>等低成本单片机、蓝牙发射器、信号接收器、</a:t>
              </a:r>
              <a:r>
                <a:rPr lang="en-US" altLang="zh-CN" sz="2200" dirty="0">
                  <a:solidFill>
                    <a:srgbClr val="112152"/>
                  </a:solidFill>
                  <a:latin typeface="Times New Roman" panose="02020603050405020304" pitchFamily="18" charset="0"/>
                  <a:ea typeface="楷体" panose="02010609060101010101" pitchFamily="49" charset="-122"/>
                  <a:cs typeface="Times New Roman" panose="02020603050405020304" pitchFamily="18" charset="0"/>
                  <a:sym typeface="+mn-lt"/>
                </a:rPr>
                <a:t>PCB</a:t>
              </a:r>
              <a:r>
                <a:rPr lang="zh-CN" altLang="en-US" sz="2200" dirty="0">
                  <a:solidFill>
                    <a:srgbClr val="112152"/>
                  </a:solidFill>
                  <a:latin typeface="Times New Roman" panose="02020603050405020304" pitchFamily="18" charset="0"/>
                  <a:ea typeface="楷体" panose="02010609060101010101" pitchFamily="49" charset="-122"/>
                  <a:cs typeface="Times New Roman" panose="02020603050405020304" pitchFamily="18" charset="0"/>
                  <a:sym typeface="+mn-lt"/>
                </a:rPr>
                <a:t>板、电池及充电口组成。可根据需求扩展视觉识别模块。</a:t>
              </a:r>
              <a:endParaRPr lang="en-US" altLang="zh-CN" sz="2200" dirty="0">
                <a:solidFill>
                  <a:srgbClr val="112152"/>
                </a:solidFill>
                <a:latin typeface="Times New Roman" panose="02020603050405020304" pitchFamily="18" charset="0"/>
                <a:ea typeface="楷体" panose="02010609060101010101" pitchFamily="49" charset="-122"/>
                <a:cs typeface="Times New Roman" panose="02020603050405020304" pitchFamily="18" charset="0"/>
                <a:sym typeface="+mn-lt"/>
              </a:endParaRPr>
            </a:p>
            <a:p>
              <a:pPr>
                <a:lnSpc>
                  <a:spcPts val="2700"/>
                </a:lnSpc>
              </a:pPr>
              <a:r>
                <a:rPr lang="en-US" altLang="zh-CN" sz="2200" dirty="0">
                  <a:solidFill>
                    <a:srgbClr val="112152"/>
                  </a:solidFill>
                  <a:latin typeface="Times New Roman" panose="02020603050405020304" pitchFamily="18" charset="0"/>
                  <a:ea typeface="楷体" panose="02010609060101010101" pitchFamily="49" charset="-122"/>
                  <a:cs typeface="Times New Roman" panose="02020603050405020304" pitchFamily="18" charset="0"/>
                  <a:sym typeface="+mn-lt"/>
                </a:rPr>
                <a:t>        </a:t>
              </a:r>
              <a:r>
                <a:rPr lang="zh-CN" altLang="en-US" sz="2200" dirty="0">
                  <a:solidFill>
                    <a:srgbClr val="112152"/>
                  </a:solidFill>
                  <a:latin typeface="Times New Roman" panose="02020603050405020304" pitchFamily="18" charset="0"/>
                  <a:ea typeface="楷体" panose="02010609060101010101" pitchFamily="49" charset="-122"/>
                  <a:cs typeface="Times New Roman" panose="02020603050405020304" pitchFamily="18" charset="0"/>
                  <a:sym typeface="+mn-lt"/>
                </a:rPr>
                <a:t>拐杖搭载有</a:t>
              </a:r>
              <a:r>
                <a:rPr lang="en-US" altLang="zh-CN" sz="2200" dirty="0">
                  <a:solidFill>
                    <a:srgbClr val="112152"/>
                  </a:solidFill>
                  <a:latin typeface="Times New Roman" panose="02020603050405020304" pitchFamily="18" charset="0"/>
                  <a:ea typeface="楷体" panose="02010609060101010101" pitchFamily="49" charset="-122"/>
                  <a:cs typeface="Times New Roman" panose="02020603050405020304" pitchFamily="18" charset="0"/>
                  <a:sym typeface="+mn-lt"/>
                </a:rPr>
                <a:t>RSSI</a:t>
              </a:r>
              <a:r>
                <a:rPr lang="zh-CN" altLang="en-US" sz="2200" dirty="0">
                  <a:solidFill>
                    <a:srgbClr val="112152"/>
                  </a:solidFill>
                  <a:latin typeface="Times New Roman" panose="02020603050405020304" pitchFamily="18" charset="0"/>
                  <a:ea typeface="楷体" panose="02010609060101010101" pitchFamily="49" charset="-122"/>
                  <a:cs typeface="Times New Roman" panose="02020603050405020304" pitchFamily="18" charset="0"/>
                  <a:sym typeface="+mn-lt"/>
                </a:rPr>
                <a:t>（</a:t>
              </a:r>
              <a:r>
                <a:rPr lang="en-US" altLang="zh-CN" sz="2200" dirty="0">
                  <a:solidFill>
                    <a:srgbClr val="112152"/>
                  </a:solidFill>
                  <a:latin typeface="Times New Roman" panose="02020603050405020304" pitchFamily="18" charset="0"/>
                  <a:ea typeface="楷体" panose="02010609060101010101" pitchFamily="49" charset="-122"/>
                  <a:cs typeface="Times New Roman" panose="02020603050405020304" pitchFamily="18" charset="0"/>
                  <a:sym typeface="+mn-lt"/>
                </a:rPr>
                <a:t>Received Signal Strength Indicator</a:t>
              </a:r>
              <a:r>
                <a:rPr lang="zh-CN" altLang="en-US" sz="2200" dirty="0">
                  <a:solidFill>
                    <a:srgbClr val="112152"/>
                  </a:solidFill>
                  <a:latin typeface="Times New Roman" panose="02020603050405020304" pitchFamily="18" charset="0"/>
                  <a:ea typeface="楷体" panose="02010609060101010101" pitchFamily="49" charset="-122"/>
                  <a:cs typeface="Times New Roman" panose="02020603050405020304" pitchFamily="18" charset="0"/>
                  <a:sym typeface="+mn-lt"/>
                </a:rPr>
                <a:t>）接收信号的强度指示算法和时差定位法。</a:t>
              </a:r>
              <a:endParaRPr lang="en-US" altLang="zh-CN" sz="2200" dirty="0">
                <a:solidFill>
                  <a:srgbClr val="112152"/>
                </a:solidFill>
                <a:latin typeface="Times New Roman" panose="02020603050405020304" pitchFamily="18" charset="0"/>
                <a:ea typeface="楷体" panose="02010609060101010101" pitchFamily="49" charset="-122"/>
                <a:cs typeface="Times New Roman" panose="02020603050405020304" pitchFamily="18" charset="0"/>
                <a:sym typeface="+mn-lt"/>
              </a:endParaRPr>
            </a:p>
          </p:txBody>
        </p:sp>
        <p:pic>
          <p:nvPicPr>
            <p:cNvPr id="1026" name="Picture 2" descr="基于RSSI测距改进的多边形加权质心定位方法与流程">
              <a:extLst>
                <a:ext uri="{FF2B5EF4-FFF2-40B4-BE49-F238E27FC236}">
                  <a16:creationId xmlns:a16="http://schemas.microsoft.com/office/drawing/2014/main" id="{A00D6A40-89F2-DFCA-E804-DAAC4A18194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05" r="614" b="2586"/>
            <a:stretch/>
          </p:blipFill>
          <p:spPr bwMode="auto">
            <a:xfrm>
              <a:off x="426461" y="4110178"/>
              <a:ext cx="3198996" cy="2480310"/>
            </a:xfrm>
            <a:prstGeom prst="flowChartAlternateProcess">
              <a:avLst/>
            </a:prstGeom>
            <a:noFill/>
            <a:extLst>
              <a:ext uri="{909E8E84-426E-40DD-AFC4-6F175D3DCCD1}">
                <a14:hiddenFill xmlns:a14="http://schemas.microsoft.com/office/drawing/2010/main">
                  <a:solidFill>
                    <a:srgbClr val="FFFFFF"/>
                  </a:solidFill>
                </a14:hiddenFill>
              </a:ext>
            </a:extLst>
          </p:spPr>
        </p:pic>
      </p:grpSp>
      <p:sp>
        <p:nvSpPr>
          <p:cNvPr id="4" name="文本框 3">
            <a:extLst>
              <a:ext uri="{FF2B5EF4-FFF2-40B4-BE49-F238E27FC236}">
                <a16:creationId xmlns:a16="http://schemas.microsoft.com/office/drawing/2014/main" id="{05C216EF-3F7E-AAC1-8802-39CD3AC639B9}"/>
              </a:ext>
            </a:extLst>
          </p:cNvPr>
          <p:cNvSpPr txBox="1"/>
          <p:nvPr/>
        </p:nvSpPr>
        <p:spPr>
          <a:xfrm>
            <a:off x="9024976" y="387753"/>
            <a:ext cx="2643121" cy="523220"/>
          </a:xfrm>
          <a:prstGeom prst="rect">
            <a:avLst/>
          </a:prstGeom>
          <a:noFill/>
        </p:spPr>
        <p:txBody>
          <a:bodyPr wrap="square">
            <a:spAutoFit/>
          </a:bodyPr>
          <a:lstStyle/>
          <a:p>
            <a:pPr algn="ctr"/>
            <a:r>
              <a:rPr lang="zh-CN" altLang="en-US" sz="2800" dirty="0">
                <a:solidFill>
                  <a:srgbClr val="F9F9F9"/>
                </a:solidFill>
                <a:latin typeface="楷体" panose="02010609060101010101" pitchFamily="49" charset="-122"/>
                <a:ea typeface="楷体" panose="02010609060101010101" pitchFamily="49" charset="-122"/>
                <a:cs typeface="Times New Roman" panose="02020603050405020304" pitchFamily="18" charset="0"/>
              </a:rPr>
              <a:t>产品设计</a:t>
            </a:r>
            <a:endParaRPr lang="zh-CN" altLang="en-US" sz="2800" dirty="0">
              <a:solidFill>
                <a:srgbClr val="F9F9F9"/>
              </a:solidFill>
              <a:latin typeface="Times New Roman" panose="02020603050405020304" pitchFamily="18" charset="0"/>
              <a:cs typeface="Times New Roman" panose="02020603050405020304" pitchFamily="18"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750" fill="hold"/>
                                        <p:tgtEl>
                                          <p:spTgt spid="18"/>
                                        </p:tgtEl>
                                        <p:attrNameLst>
                                          <p:attrName>ppt_x</p:attrName>
                                        </p:attrNameLst>
                                      </p:cBhvr>
                                      <p:tavLst>
                                        <p:tav tm="0">
                                          <p:val>
                                            <p:strVal val="#ppt_x"/>
                                          </p:val>
                                        </p:tav>
                                        <p:tav tm="100000">
                                          <p:val>
                                            <p:strVal val="#ppt_x"/>
                                          </p:val>
                                        </p:tav>
                                      </p:tavLst>
                                    </p:anim>
                                    <p:anim calcmode="lin" valueType="num">
                                      <p:cBhvr additive="base">
                                        <p:cTn id="8" dur="750" fill="hold"/>
                                        <p:tgtEl>
                                          <p:spTgt spid="18"/>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4"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750" fill="hold"/>
                                        <p:tgtEl>
                                          <p:spTgt spid="19"/>
                                        </p:tgtEl>
                                        <p:attrNameLst>
                                          <p:attrName>ppt_x</p:attrName>
                                        </p:attrNameLst>
                                      </p:cBhvr>
                                      <p:tavLst>
                                        <p:tav tm="0">
                                          <p:val>
                                            <p:strVal val="#ppt_x"/>
                                          </p:val>
                                        </p:tav>
                                        <p:tav tm="100000">
                                          <p:val>
                                            <p:strVal val="#ppt_x"/>
                                          </p:val>
                                        </p:tav>
                                      </p:tavLst>
                                    </p:anim>
                                    <p:anim calcmode="lin" valueType="num">
                                      <p:cBhvr additive="base">
                                        <p:cTn id="13"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256C6DE5-3762-E91F-E7E5-E1044D62EE48}"/>
              </a:ext>
            </a:extLst>
          </p:cNvPr>
          <p:cNvSpPr/>
          <p:nvPr/>
        </p:nvSpPr>
        <p:spPr>
          <a:xfrm>
            <a:off x="3974354" y="1571899"/>
            <a:ext cx="7632296" cy="4716979"/>
          </a:xfrm>
          <a:prstGeom prst="roundRect">
            <a:avLst>
              <a:gd name="adj" fmla="val 5010"/>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9024976" y="387753"/>
            <a:ext cx="2643121" cy="523220"/>
          </a:xfrm>
          <a:prstGeom prst="rect">
            <a:avLst/>
          </a:prstGeom>
          <a:noFill/>
        </p:spPr>
        <p:txBody>
          <a:bodyPr wrap="square">
            <a:spAutoFit/>
          </a:bodyPr>
          <a:lstStyle/>
          <a:p>
            <a:pPr algn="ctr"/>
            <a:r>
              <a:rPr lang="zh-CN" altLang="en-US" sz="2800" dirty="0">
                <a:solidFill>
                  <a:srgbClr val="F9F9F9"/>
                </a:solidFill>
                <a:latin typeface="楷体" panose="02010609060101010101" pitchFamily="49" charset="-122"/>
                <a:ea typeface="楷体" panose="02010609060101010101" pitchFamily="49" charset="-122"/>
                <a:cs typeface="Times New Roman" panose="02020603050405020304" pitchFamily="18" charset="0"/>
              </a:rPr>
              <a:t>产品设计</a:t>
            </a:r>
            <a:endParaRPr lang="zh-CN" altLang="en-US" sz="2800" dirty="0">
              <a:solidFill>
                <a:srgbClr val="F9F9F9"/>
              </a:solidFill>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426461" y="251771"/>
            <a:ext cx="2740564" cy="1067724"/>
          </a:xfrm>
          <a:prstGeom prst="rect">
            <a:avLst/>
          </a:prstGeom>
        </p:spPr>
      </p:pic>
      <p:sp>
        <p:nvSpPr>
          <p:cNvPr id="13" name="文本框 12"/>
          <p:cNvSpPr txBox="1"/>
          <p:nvPr/>
        </p:nvSpPr>
        <p:spPr>
          <a:xfrm>
            <a:off x="4466127" y="2090871"/>
            <a:ext cx="7064166" cy="3877215"/>
          </a:xfrm>
          <a:prstGeom prst="rect">
            <a:avLst/>
          </a:prstGeom>
          <a:noFill/>
        </p:spPr>
        <p:txBody>
          <a:bodyPr wrap="square">
            <a:spAutoFit/>
          </a:bodyPr>
          <a:lstStyle/>
          <a:p>
            <a:pPr>
              <a:lnSpc>
                <a:spcPts val="2700"/>
              </a:lnSpc>
            </a:pPr>
            <a:r>
              <a:rPr lang="zh-CN" altLang="en-US" sz="2200" dirty="0">
                <a:solidFill>
                  <a:srgbClr val="223462"/>
                </a:solidFill>
                <a:latin typeface="Times New Roman" panose="02020603050405020304" pitchFamily="18" charset="0"/>
                <a:ea typeface="楷体" panose="02010609060101010101" pitchFamily="49" charset="-122"/>
                <a:cs typeface="Times New Roman" panose="02020603050405020304" pitchFamily="18" charset="0"/>
                <a:sym typeface="+mn-lt"/>
              </a:rPr>
              <a:t>产品名称：电子信标系列产品</a:t>
            </a:r>
            <a:endParaRPr lang="en-US" altLang="zh-CN" sz="2200" dirty="0">
              <a:solidFill>
                <a:srgbClr val="223462"/>
              </a:solidFill>
              <a:latin typeface="Times New Roman" panose="02020603050405020304" pitchFamily="18" charset="0"/>
              <a:ea typeface="楷体" panose="02010609060101010101" pitchFamily="49" charset="-122"/>
              <a:cs typeface="Times New Roman" panose="02020603050405020304" pitchFamily="18" charset="0"/>
              <a:sym typeface="+mn-lt"/>
            </a:endParaRPr>
          </a:p>
          <a:p>
            <a:pPr>
              <a:lnSpc>
                <a:spcPts val="2700"/>
              </a:lnSpc>
            </a:pPr>
            <a:endParaRPr lang="en-US" altLang="zh-CN" sz="2200" dirty="0">
              <a:solidFill>
                <a:srgbClr val="223462"/>
              </a:solidFill>
              <a:latin typeface="Times New Roman" panose="02020603050405020304" pitchFamily="18" charset="0"/>
              <a:ea typeface="楷体" panose="02010609060101010101" pitchFamily="49" charset="-122"/>
              <a:cs typeface="Times New Roman" panose="02020603050405020304" pitchFamily="18" charset="0"/>
              <a:sym typeface="+mn-lt"/>
            </a:endParaRPr>
          </a:p>
          <a:p>
            <a:pPr>
              <a:lnSpc>
                <a:spcPts val="2700"/>
              </a:lnSpc>
            </a:pPr>
            <a:r>
              <a:rPr lang="zh-CN" altLang="en-US" sz="2200" dirty="0">
                <a:solidFill>
                  <a:srgbClr val="223462"/>
                </a:solidFill>
                <a:latin typeface="Times New Roman" panose="02020603050405020304" pitchFamily="18" charset="0"/>
                <a:ea typeface="楷体" panose="02010609060101010101" pitchFamily="49" charset="-122"/>
                <a:cs typeface="Times New Roman" panose="02020603050405020304" pitchFamily="18" charset="0"/>
                <a:sym typeface="+mn-lt"/>
              </a:rPr>
              <a:t>产品概述：</a:t>
            </a:r>
            <a:endParaRPr lang="en-US" altLang="zh-CN" sz="2200" dirty="0">
              <a:solidFill>
                <a:srgbClr val="223462"/>
              </a:solidFill>
              <a:latin typeface="Times New Roman" panose="02020603050405020304" pitchFamily="18" charset="0"/>
              <a:ea typeface="楷体" panose="02010609060101010101" pitchFamily="49" charset="-122"/>
              <a:cs typeface="Times New Roman" panose="02020603050405020304" pitchFamily="18" charset="0"/>
              <a:sym typeface="+mn-lt"/>
            </a:endParaRPr>
          </a:p>
          <a:p>
            <a:pPr>
              <a:lnSpc>
                <a:spcPts val="2700"/>
              </a:lnSpc>
            </a:pPr>
            <a:r>
              <a:rPr lang="zh-CN" altLang="en-US" sz="2200" dirty="0">
                <a:solidFill>
                  <a:srgbClr val="223462"/>
                </a:solidFill>
                <a:latin typeface="Times New Roman" panose="02020603050405020304" pitchFamily="18" charset="0"/>
                <a:ea typeface="楷体" panose="02010609060101010101" pitchFamily="49" charset="-122"/>
                <a:cs typeface="Times New Roman" panose="02020603050405020304" pitchFamily="18" charset="0"/>
                <a:sym typeface="+mn-lt"/>
              </a:rPr>
              <a:t>市政单位在红绿灯路口、市政施工路段摆放的指挥信号灯、警示牌等中嵌入一个可以发射无线电的和与拐杖链接的“信标”，用于提供无线电信息等。</a:t>
            </a:r>
            <a:endParaRPr lang="en-US" altLang="zh-CN" sz="2200" dirty="0">
              <a:solidFill>
                <a:srgbClr val="223462"/>
              </a:solidFill>
              <a:latin typeface="Times New Roman" panose="02020603050405020304" pitchFamily="18" charset="0"/>
              <a:ea typeface="楷体" panose="02010609060101010101" pitchFamily="49" charset="-122"/>
              <a:cs typeface="Times New Roman" panose="02020603050405020304" pitchFamily="18" charset="0"/>
              <a:sym typeface="+mn-lt"/>
            </a:endParaRPr>
          </a:p>
          <a:p>
            <a:pPr>
              <a:lnSpc>
                <a:spcPts val="2700"/>
              </a:lnSpc>
            </a:pPr>
            <a:endParaRPr lang="en-US" altLang="zh-CN" sz="2200" dirty="0">
              <a:solidFill>
                <a:srgbClr val="223462"/>
              </a:solidFill>
              <a:latin typeface="Times New Roman" panose="02020603050405020304" pitchFamily="18" charset="0"/>
              <a:ea typeface="楷体" panose="02010609060101010101" pitchFamily="49" charset="-122"/>
              <a:cs typeface="Times New Roman" panose="02020603050405020304" pitchFamily="18" charset="0"/>
              <a:sym typeface="+mn-lt"/>
            </a:endParaRPr>
          </a:p>
          <a:p>
            <a:pPr>
              <a:lnSpc>
                <a:spcPts val="2700"/>
              </a:lnSpc>
            </a:pPr>
            <a:r>
              <a:rPr lang="zh-CN" altLang="en-US" sz="2200" dirty="0">
                <a:solidFill>
                  <a:srgbClr val="223462"/>
                </a:solidFill>
                <a:latin typeface="Times New Roman" panose="02020603050405020304" pitchFamily="18" charset="0"/>
                <a:ea typeface="楷体" panose="02010609060101010101" pitchFamily="49" charset="-122"/>
                <a:cs typeface="Times New Roman" panose="02020603050405020304" pitchFamily="18" charset="0"/>
                <a:sym typeface="+mn-lt"/>
              </a:rPr>
              <a:t>产品构成：</a:t>
            </a:r>
            <a:endParaRPr lang="en-US" altLang="zh-CN" sz="2200" dirty="0">
              <a:solidFill>
                <a:srgbClr val="223462"/>
              </a:solidFill>
              <a:latin typeface="Times New Roman" panose="02020603050405020304" pitchFamily="18" charset="0"/>
              <a:ea typeface="楷体" panose="02010609060101010101" pitchFamily="49" charset="-122"/>
              <a:cs typeface="Times New Roman" panose="02020603050405020304" pitchFamily="18" charset="0"/>
              <a:sym typeface="+mn-lt"/>
            </a:endParaRPr>
          </a:p>
          <a:p>
            <a:pPr>
              <a:lnSpc>
                <a:spcPts val="2700"/>
              </a:lnSpc>
            </a:pPr>
            <a:r>
              <a:rPr lang="zh-CN" altLang="en-US" sz="2200" dirty="0">
                <a:solidFill>
                  <a:srgbClr val="223462"/>
                </a:solidFill>
                <a:latin typeface="Times New Roman" panose="02020603050405020304" pitchFamily="18" charset="0"/>
                <a:ea typeface="楷体" panose="02010609060101010101" pitchFamily="49" charset="-122"/>
                <a:cs typeface="Times New Roman" panose="02020603050405020304" pitchFamily="18" charset="0"/>
                <a:sym typeface="+mn-lt"/>
              </a:rPr>
              <a:t>信标形状可为多种形态，确保实现相关功能即可。内部由</a:t>
            </a:r>
            <a:r>
              <a:rPr lang="en-US" altLang="zh-CN" sz="2200" dirty="0">
                <a:solidFill>
                  <a:srgbClr val="223462"/>
                </a:solidFill>
                <a:latin typeface="Times New Roman" panose="02020603050405020304" pitchFamily="18" charset="0"/>
                <a:ea typeface="楷体" panose="02010609060101010101" pitchFamily="49" charset="-122"/>
                <a:cs typeface="Times New Roman" panose="02020603050405020304" pitchFamily="18" charset="0"/>
                <a:sym typeface="+mn-lt"/>
              </a:rPr>
              <a:t>Arduino</a:t>
            </a:r>
            <a:r>
              <a:rPr lang="zh-CN" altLang="en-US" sz="2200" dirty="0">
                <a:solidFill>
                  <a:srgbClr val="223462"/>
                </a:solidFill>
                <a:latin typeface="Times New Roman" panose="02020603050405020304" pitchFamily="18" charset="0"/>
                <a:ea typeface="楷体" panose="02010609060101010101" pitchFamily="49" charset="-122"/>
                <a:cs typeface="Times New Roman" panose="02020603050405020304" pitchFamily="18" charset="0"/>
                <a:sym typeface="+mn-lt"/>
              </a:rPr>
              <a:t>等低成本单片机、蓝牙接收器、信号发生器、</a:t>
            </a:r>
            <a:r>
              <a:rPr lang="en-US" altLang="zh-CN" sz="2200" dirty="0">
                <a:solidFill>
                  <a:srgbClr val="223462"/>
                </a:solidFill>
                <a:latin typeface="Times New Roman" panose="02020603050405020304" pitchFamily="18" charset="0"/>
                <a:ea typeface="楷体" panose="02010609060101010101" pitchFamily="49" charset="-122"/>
                <a:cs typeface="Times New Roman" panose="02020603050405020304" pitchFamily="18" charset="0"/>
                <a:sym typeface="+mn-lt"/>
              </a:rPr>
              <a:t>PCB</a:t>
            </a:r>
            <a:r>
              <a:rPr lang="zh-CN" altLang="en-US" sz="2200" dirty="0">
                <a:solidFill>
                  <a:srgbClr val="223462"/>
                </a:solidFill>
                <a:latin typeface="Times New Roman" panose="02020603050405020304" pitchFamily="18" charset="0"/>
                <a:ea typeface="楷体" panose="02010609060101010101" pitchFamily="49" charset="-122"/>
                <a:cs typeface="Times New Roman" panose="02020603050405020304" pitchFamily="18" charset="0"/>
                <a:sym typeface="+mn-lt"/>
              </a:rPr>
              <a:t>板、联网设备、供电设备等组成。</a:t>
            </a:r>
            <a:endParaRPr lang="en-US" altLang="zh-CN" sz="2200" dirty="0">
              <a:solidFill>
                <a:srgbClr val="223462"/>
              </a:solidFill>
              <a:latin typeface="Times New Roman" panose="02020603050405020304" pitchFamily="18" charset="0"/>
              <a:ea typeface="楷体" panose="02010609060101010101" pitchFamily="49" charset="-122"/>
              <a:cs typeface="Times New Roman" panose="02020603050405020304" pitchFamily="18" charset="0"/>
              <a:sym typeface="+mn-lt"/>
            </a:endParaRPr>
          </a:p>
        </p:txBody>
      </p:sp>
      <p:pic>
        <p:nvPicPr>
          <p:cNvPr id="5" name="图片 4">
            <a:extLst>
              <a:ext uri="{FF2B5EF4-FFF2-40B4-BE49-F238E27FC236}">
                <a16:creationId xmlns:a16="http://schemas.microsoft.com/office/drawing/2014/main" id="{B53A088F-8885-6DC4-1B29-C713D1C364B4}"/>
              </a:ext>
            </a:extLst>
          </p:cNvPr>
          <p:cNvPicPr>
            <a:picLocks noChangeAspect="1"/>
          </p:cNvPicPr>
          <p:nvPr/>
        </p:nvPicPr>
        <p:blipFill>
          <a:blip r:embed="rId3"/>
          <a:stretch>
            <a:fillRect/>
          </a:stretch>
        </p:blipFill>
        <p:spPr>
          <a:xfrm>
            <a:off x="499479" y="1571900"/>
            <a:ext cx="3890292" cy="4716979"/>
          </a:xfrm>
          <a:prstGeom prst="roundRect">
            <a:avLst>
              <a:gd name="adj" fmla="val 6374"/>
            </a:avLst>
          </a:prstGeom>
        </p:spPr>
      </p:pic>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783320" y="387985"/>
            <a:ext cx="2884805" cy="521970"/>
          </a:xfrm>
          <a:prstGeom prst="rect">
            <a:avLst/>
          </a:prstGeom>
          <a:noFill/>
        </p:spPr>
        <p:txBody>
          <a:bodyPr wrap="square">
            <a:spAutoFit/>
          </a:bodyPr>
          <a:lstStyle/>
          <a:p>
            <a:pPr algn="ctr"/>
            <a:r>
              <a:rPr lang="zh-CN" altLang="en-US" sz="2800" dirty="0">
                <a:solidFill>
                  <a:srgbClr val="F9F9F9"/>
                </a:solidFill>
                <a:latin typeface="楷体" panose="02010609060101010101" pitchFamily="49" charset="-122"/>
                <a:ea typeface="楷体" panose="02010609060101010101" pitchFamily="49" charset="-122"/>
                <a:cs typeface="Times New Roman" panose="02020603050405020304" pitchFamily="18" charset="0"/>
              </a:rPr>
              <a:t>技术可行性分析</a:t>
            </a:r>
            <a:endParaRPr lang="zh-CN" altLang="en-US" sz="2800" dirty="0">
              <a:solidFill>
                <a:srgbClr val="F9F9F9"/>
              </a:solidFill>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4"/>
          <a:stretch>
            <a:fillRect/>
          </a:stretch>
        </p:blipFill>
        <p:spPr>
          <a:xfrm>
            <a:off x="426461" y="251771"/>
            <a:ext cx="2740564" cy="1067724"/>
          </a:xfrm>
          <a:prstGeom prst="rect">
            <a:avLst/>
          </a:prstGeom>
        </p:spPr>
      </p:pic>
      <p:sp>
        <p:nvSpPr>
          <p:cNvPr id="29" name="圆角矩形 28"/>
          <p:cNvSpPr/>
          <p:nvPr/>
        </p:nvSpPr>
        <p:spPr>
          <a:xfrm>
            <a:off x="7964805" y="2304415"/>
            <a:ext cx="3251835" cy="1504950"/>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8214995" y="2512695"/>
            <a:ext cx="2916555" cy="1232535"/>
          </a:xfrm>
          <a:prstGeom prst="rect">
            <a:avLst/>
          </a:prstGeom>
          <a:noFill/>
        </p:spPr>
        <p:txBody>
          <a:bodyPr wrap="square" rtlCol="0">
            <a:noAutofit/>
          </a:bodyPr>
          <a:lstStyle/>
          <a:p>
            <a:pPr algn="l">
              <a:buClrTx/>
              <a:buSzTx/>
              <a:buFontTx/>
            </a:pPr>
            <a:r>
              <a:rPr lang="zh-CN" altLang="en-US" sz="2400" dirty="0">
                <a:solidFill>
                  <a:srgbClr val="223462"/>
                </a:solidFill>
                <a:latin typeface="楷体" panose="02010609060101010101" pitchFamily="49" charset="-122"/>
                <a:ea typeface="楷体" panose="02010609060101010101" pitchFamily="49" charset="-122"/>
              </a:rPr>
              <a:t>信号接收器用于接收信标发送的信号</a:t>
            </a:r>
          </a:p>
        </p:txBody>
      </p:sp>
      <p:grpSp>
        <p:nvGrpSpPr>
          <p:cNvPr id="20" name="组合 19"/>
          <p:cNvGrpSpPr/>
          <p:nvPr/>
        </p:nvGrpSpPr>
        <p:grpSpPr>
          <a:xfrm>
            <a:off x="6042025" y="2350770"/>
            <a:ext cx="5688965" cy="5538470"/>
            <a:chOff x="9515" y="3702"/>
            <a:chExt cx="8959" cy="8722"/>
          </a:xfrm>
        </p:grpSpPr>
        <p:pic>
          <p:nvPicPr>
            <p:cNvPr id="5" name="图片 4"/>
            <p:cNvPicPr>
              <a:picLocks noChangeAspect="1"/>
            </p:cNvPicPr>
            <p:nvPr>
              <p:custDataLst>
                <p:tags r:id="rId2"/>
              </p:custDataLst>
            </p:nvPr>
          </p:nvPicPr>
          <p:blipFill>
            <a:blip r:embed="rId5"/>
            <a:stretch>
              <a:fillRect/>
            </a:stretch>
          </p:blipFill>
          <p:spPr>
            <a:xfrm>
              <a:off x="9515" y="3702"/>
              <a:ext cx="8722" cy="8722"/>
            </a:xfrm>
            <a:prstGeom prst="rect">
              <a:avLst/>
            </a:prstGeom>
          </p:spPr>
        </p:pic>
        <p:sp>
          <p:nvSpPr>
            <p:cNvPr id="6" name="文本框 5"/>
            <p:cNvSpPr txBox="1"/>
            <p:nvPr/>
          </p:nvSpPr>
          <p:spPr>
            <a:xfrm>
              <a:off x="10560" y="9589"/>
              <a:ext cx="7914" cy="1637"/>
            </a:xfrm>
            <a:prstGeom prst="rect">
              <a:avLst/>
            </a:prstGeom>
            <a:noFill/>
          </p:spPr>
          <p:txBody>
            <a:bodyPr wrap="square" rtlCol="0">
              <a:noAutofit/>
            </a:bodyPr>
            <a:lstStyle/>
            <a:p>
              <a:r>
                <a:rPr lang="zh-CN" altLang="en-US" sz="20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无线射频433MHz超外差无线接收模块</a:t>
              </a:r>
            </a:p>
          </p:txBody>
        </p:sp>
      </p:grpSp>
      <p:sp>
        <p:nvSpPr>
          <p:cNvPr id="18" name="圆角矩形 17"/>
          <p:cNvSpPr/>
          <p:nvPr/>
        </p:nvSpPr>
        <p:spPr>
          <a:xfrm>
            <a:off x="1468755" y="2350770"/>
            <a:ext cx="3251835" cy="1504950"/>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611312" y="2511425"/>
            <a:ext cx="3184525" cy="1021715"/>
          </a:xfrm>
          <a:prstGeom prst="rect">
            <a:avLst/>
          </a:prstGeom>
          <a:noFill/>
        </p:spPr>
        <p:txBody>
          <a:bodyPr wrap="square" rtlCol="0">
            <a:noAutofit/>
          </a:bodyPr>
          <a:lstStyle/>
          <a:p>
            <a:pPr algn="l">
              <a:buClrTx/>
              <a:buSzTx/>
              <a:buFontTx/>
            </a:pPr>
            <a:r>
              <a:rPr lang="zh-CN" altLang="en-US" sz="2400" dirty="0">
                <a:solidFill>
                  <a:srgbClr val="223462"/>
                </a:solidFill>
                <a:latin typeface="Times New Roman" panose="02020603050405020304" pitchFamily="18" charset="0"/>
                <a:ea typeface="楷体" panose="02010609060101010101" pitchFamily="49" charset="-122"/>
                <a:cs typeface="Times New Roman" panose="02020603050405020304" pitchFamily="18" charset="0"/>
              </a:rPr>
              <a:t>Arduino、</a:t>
            </a:r>
            <a:r>
              <a:rPr lang="en-US" altLang="zh-CN" sz="2400" dirty="0">
                <a:solidFill>
                  <a:srgbClr val="223462"/>
                </a:solidFill>
                <a:latin typeface="Times New Roman" panose="02020603050405020304" pitchFamily="18" charset="0"/>
                <a:ea typeface="楷体" panose="02010609060101010101" pitchFamily="49" charset="-122"/>
                <a:cs typeface="Times New Roman" panose="02020603050405020304" pitchFamily="18" charset="0"/>
              </a:rPr>
              <a:t>STM32</a:t>
            </a:r>
            <a:r>
              <a:rPr lang="zh-CN" altLang="en-US" sz="2400" dirty="0">
                <a:solidFill>
                  <a:srgbClr val="223462"/>
                </a:solidFill>
                <a:latin typeface="Times New Roman" panose="02020603050405020304" pitchFamily="18" charset="0"/>
                <a:ea typeface="楷体" panose="02010609060101010101" pitchFamily="49" charset="-122"/>
                <a:cs typeface="Times New Roman" panose="02020603050405020304" pitchFamily="18" charset="0"/>
              </a:rPr>
              <a:t>等低成本单片机为拐杖的计算处理单元</a:t>
            </a:r>
          </a:p>
        </p:txBody>
      </p:sp>
      <p:grpSp>
        <p:nvGrpSpPr>
          <p:cNvPr id="14" name="组合 13"/>
          <p:cNvGrpSpPr/>
          <p:nvPr/>
        </p:nvGrpSpPr>
        <p:grpSpPr>
          <a:xfrm>
            <a:off x="1796743" y="2304415"/>
            <a:ext cx="4673600" cy="4908550"/>
            <a:chOff x="5195" y="4701"/>
            <a:chExt cx="4990" cy="4990"/>
          </a:xfrm>
        </p:grpSpPr>
        <p:pic>
          <p:nvPicPr>
            <p:cNvPr id="15" name="图片 14"/>
            <p:cNvPicPr>
              <a:picLocks noChangeAspect="1"/>
            </p:cNvPicPr>
            <p:nvPr>
              <p:custDataLst>
                <p:tags r:id="rId1"/>
              </p:custDataLst>
            </p:nvPr>
          </p:nvPicPr>
          <p:blipFill>
            <a:blip r:embed="rId6"/>
            <a:stretch>
              <a:fillRect/>
            </a:stretch>
          </p:blipFill>
          <p:spPr>
            <a:xfrm>
              <a:off x="5195" y="4701"/>
              <a:ext cx="4990" cy="4990"/>
            </a:xfrm>
            <a:prstGeom prst="rect">
              <a:avLst/>
            </a:prstGeom>
          </p:spPr>
        </p:pic>
        <p:sp>
          <p:nvSpPr>
            <p:cNvPr id="17" name="文本框 16"/>
            <p:cNvSpPr txBox="1"/>
            <p:nvPr/>
          </p:nvSpPr>
          <p:spPr>
            <a:xfrm>
              <a:off x="5967" y="8548"/>
              <a:ext cx="3445" cy="405"/>
            </a:xfrm>
            <a:prstGeom prst="rect">
              <a:avLst/>
            </a:prstGeom>
            <a:noFill/>
          </p:spPr>
          <p:txBody>
            <a:bodyPr wrap="square" rtlCol="0">
              <a:spAutoFit/>
            </a:bodyPr>
            <a:lstStyle/>
            <a:p>
              <a:pPr algn="l">
                <a:buClrTx/>
                <a:buSzTx/>
                <a:buFontTx/>
              </a:pPr>
              <a:r>
                <a:rPr lang="zh-CN" altLang="en-US" sz="20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sym typeface="+mn-ea"/>
                </a:rPr>
                <a:t>STM32F103</a:t>
              </a:r>
              <a:r>
                <a:rPr lang="zh-CN" altLang="en-US" sz="2000" dirty="0">
                  <a:solidFill>
                    <a:schemeClr val="bg1"/>
                  </a:solidFill>
                  <a:latin typeface="楷体" panose="02010609060101010101" pitchFamily="49" charset="-122"/>
                  <a:ea typeface="楷体" panose="02010609060101010101" pitchFamily="49" charset="-122"/>
                  <a:sym typeface="+mn-ea"/>
                </a:rPr>
                <a:t>系列单片机</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7F141-F652-0FD0-02EF-94D45048384D}"/>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1E3F72EC-A9C5-BCFE-5DFF-D3EF9845770D}"/>
              </a:ext>
            </a:extLst>
          </p:cNvPr>
          <p:cNvSpPr txBox="1"/>
          <p:nvPr/>
        </p:nvSpPr>
        <p:spPr>
          <a:xfrm>
            <a:off x="8759825" y="387985"/>
            <a:ext cx="2908300" cy="521970"/>
          </a:xfrm>
          <a:prstGeom prst="rect">
            <a:avLst/>
          </a:prstGeom>
          <a:noFill/>
        </p:spPr>
        <p:txBody>
          <a:bodyPr wrap="square">
            <a:spAutoFit/>
          </a:bodyPr>
          <a:lstStyle/>
          <a:p>
            <a:pPr algn="ctr"/>
            <a:r>
              <a:rPr lang="zh-CN" altLang="en-US" sz="2800" dirty="0">
                <a:solidFill>
                  <a:srgbClr val="F9F9F9"/>
                </a:solidFill>
                <a:latin typeface="楷体" panose="02010609060101010101" pitchFamily="49" charset="-122"/>
                <a:ea typeface="楷体" panose="02010609060101010101" pitchFamily="49" charset="-122"/>
                <a:cs typeface="Times New Roman" panose="02020603050405020304" pitchFamily="18" charset="0"/>
              </a:rPr>
              <a:t>技术可行性分析</a:t>
            </a:r>
            <a:endParaRPr lang="zh-CN" altLang="en-US" sz="2800" dirty="0">
              <a:solidFill>
                <a:srgbClr val="F9F9F9"/>
              </a:solidFill>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81320C1B-7CFC-10FC-ED5B-41362087697F}"/>
              </a:ext>
            </a:extLst>
          </p:cNvPr>
          <p:cNvPicPr>
            <a:picLocks noChangeAspect="1"/>
          </p:cNvPicPr>
          <p:nvPr/>
        </p:nvPicPr>
        <p:blipFill>
          <a:blip r:embed="rId2"/>
          <a:stretch>
            <a:fillRect/>
          </a:stretch>
        </p:blipFill>
        <p:spPr>
          <a:xfrm>
            <a:off x="426461" y="251771"/>
            <a:ext cx="2740564" cy="1067724"/>
          </a:xfrm>
          <a:prstGeom prst="rect">
            <a:avLst/>
          </a:prstGeom>
        </p:spPr>
      </p:pic>
      <p:grpSp>
        <p:nvGrpSpPr>
          <p:cNvPr id="5" name="组合 4">
            <a:extLst>
              <a:ext uri="{FF2B5EF4-FFF2-40B4-BE49-F238E27FC236}">
                <a16:creationId xmlns:a16="http://schemas.microsoft.com/office/drawing/2014/main" id="{812E2BDE-1665-DA64-AB95-F56E438D4A20}"/>
              </a:ext>
            </a:extLst>
          </p:cNvPr>
          <p:cNvGrpSpPr/>
          <p:nvPr/>
        </p:nvGrpSpPr>
        <p:grpSpPr>
          <a:xfrm>
            <a:off x="4875803" y="2574042"/>
            <a:ext cx="2453094" cy="2471916"/>
            <a:chOff x="4875803" y="2574042"/>
            <a:chExt cx="2453094" cy="2471916"/>
          </a:xfrm>
        </p:grpSpPr>
        <p:grpSp>
          <p:nvGrpSpPr>
            <p:cNvPr id="4" name="组合 3">
              <a:extLst>
                <a:ext uri="{FF2B5EF4-FFF2-40B4-BE49-F238E27FC236}">
                  <a16:creationId xmlns:a16="http://schemas.microsoft.com/office/drawing/2014/main" id="{E28BCACF-EB48-32D0-5EB9-8B6CFD04F7A0}"/>
                </a:ext>
              </a:extLst>
            </p:cNvPr>
            <p:cNvGrpSpPr/>
            <p:nvPr/>
          </p:nvGrpSpPr>
          <p:grpSpPr>
            <a:xfrm>
              <a:off x="4875803" y="2574042"/>
              <a:ext cx="2453094" cy="2471916"/>
              <a:chOff x="4208425" y="2159000"/>
              <a:chExt cx="2453094" cy="2471916"/>
            </a:xfrm>
          </p:grpSpPr>
          <p:pic>
            <p:nvPicPr>
              <p:cNvPr id="1026" name="Picture 2">
                <a:extLst>
                  <a:ext uri="{FF2B5EF4-FFF2-40B4-BE49-F238E27FC236}">
                    <a16:creationId xmlns:a16="http://schemas.microsoft.com/office/drawing/2014/main" id="{2E231AF0-2746-7F4C-748D-9DBFE90451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08425" y="2159000"/>
                <a:ext cx="1085850" cy="10858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ABECCAF-7E8E-B588-28C6-E687B16D63F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53075" y="2159000"/>
                <a:ext cx="1085850" cy="10858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365EBAC-E936-B31B-86EF-321B38B5418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4124" t="17581" r="14694" b="25166"/>
              <a:stretch/>
            </p:blipFill>
            <p:spPr bwMode="auto">
              <a:xfrm>
                <a:off x="4208425" y="3429000"/>
                <a:ext cx="1036675" cy="108433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298704F4-BC61-EC1F-1F34-FCA9E3A3F8C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30480" y="3311421"/>
                <a:ext cx="1131039" cy="131949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十字形 8">
              <a:extLst>
                <a:ext uri="{FF2B5EF4-FFF2-40B4-BE49-F238E27FC236}">
                  <a16:creationId xmlns:a16="http://schemas.microsoft.com/office/drawing/2014/main" id="{E7D48C87-3876-C303-C5C1-0F32FC9CB923}"/>
                </a:ext>
              </a:extLst>
            </p:cNvPr>
            <p:cNvSpPr/>
            <p:nvPr/>
          </p:nvSpPr>
          <p:spPr>
            <a:xfrm>
              <a:off x="5186768" y="2896357"/>
              <a:ext cx="1835150" cy="1828800"/>
            </a:xfrm>
            <a:prstGeom prst="plus">
              <a:avLst>
                <a:gd name="adj" fmla="val 4941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a:extLst>
              <a:ext uri="{FF2B5EF4-FFF2-40B4-BE49-F238E27FC236}">
                <a16:creationId xmlns:a16="http://schemas.microsoft.com/office/drawing/2014/main" id="{20B4BE74-67B6-6FE7-23C4-9E5620A9B0FA}"/>
              </a:ext>
            </a:extLst>
          </p:cNvPr>
          <p:cNvSpPr txBox="1"/>
          <p:nvPr/>
        </p:nvSpPr>
        <p:spPr>
          <a:xfrm>
            <a:off x="222250" y="1986663"/>
            <a:ext cx="2870200" cy="523220"/>
          </a:xfrm>
          <a:prstGeom prst="rect">
            <a:avLst/>
          </a:prstGeom>
          <a:noFill/>
        </p:spPr>
        <p:txBody>
          <a:bodyPr wrap="square">
            <a:spAutoFit/>
          </a:bodyPr>
          <a:lstStyle/>
          <a:p>
            <a:r>
              <a:rPr lang="zh-CN" altLang="en-US" sz="2800" b="1" dirty="0">
                <a:solidFill>
                  <a:schemeClr val="accent4">
                    <a:lumMod val="75000"/>
                  </a:schemeClr>
                </a:solidFill>
                <a:latin typeface="楷体" panose="02010609060101010101" pitchFamily="49" charset="-122"/>
                <a:ea typeface="楷体" panose="02010609060101010101" pitchFamily="49" charset="-122"/>
              </a:rPr>
              <a:t>物联网技术层面</a:t>
            </a:r>
          </a:p>
        </p:txBody>
      </p:sp>
      <p:sp>
        <p:nvSpPr>
          <p:cNvPr id="18" name="文本框 17">
            <a:extLst>
              <a:ext uri="{FF2B5EF4-FFF2-40B4-BE49-F238E27FC236}">
                <a16:creationId xmlns:a16="http://schemas.microsoft.com/office/drawing/2014/main" id="{92344275-742E-E331-C4FB-FB56CE5A463E}"/>
              </a:ext>
            </a:extLst>
          </p:cNvPr>
          <p:cNvSpPr txBox="1"/>
          <p:nvPr/>
        </p:nvSpPr>
        <p:spPr>
          <a:xfrm>
            <a:off x="292100" y="2576454"/>
            <a:ext cx="4521200" cy="1083438"/>
          </a:xfrm>
          <a:prstGeom prst="rect">
            <a:avLst/>
          </a:prstGeom>
          <a:noFill/>
        </p:spPr>
        <p:txBody>
          <a:bodyPr wrap="square">
            <a:spAutoFit/>
          </a:bodyPr>
          <a:lstStyle/>
          <a:p>
            <a:pPr indent="457200" algn="l" fontAlgn="auto">
              <a:lnSpc>
                <a:spcPts val="2700"/>
              </a:lnSpc>
            </a:pPr>
            <a:r>
              <a:rPr lang="zh-CN" altLang="en-US" sz="2000" dirty="0">
                <a:solidFill>
                  <a:schemeClr val="bg1"/>
                </a:solidFill>
                <a:latin typeface="楷体" panose="02010609060101010101" pitchFamily="49" charset="-122"/>
                <a:ea typeface="楷体" panose="02010609060101010101" pitchFamily="49" charset="-122"/>
                <a:sym typeface="+mn-lt"/>
              </a:rPr>
              <a:t>从传感器技术、无线通信技术到数据处理与分析平台，各个环节都已形成了完善的产业链和丰富的解决方案。</a:t>
            </a:r>
          </a:p>
        </p:txBody>
      </p:sp>
      <p:sp>
        <p:nvSpPr>
          <p:cNvPr id="29" name="文本框 28">
            <a:extLst>
              <a:ext uri="{FF2B5EF4-FFF2-40B4-BE49-F238E27FC236}">
                <a16:creationId xmlns:a16="http://schemas.microsoft.com/office/drawing/2014/main" id="{5C3FC924-1B36-AC6A-727F-2F43EC42DB5E}"/>
              </a:ext>
            </a:extLst>
          </p:cNvPr>
          <p:cNvSpPr txBox="1"/>
          <p:nvPr/>
        </p:nvSpPr>
        <p:spPr>
          <a:xfrm>
            <a:off x="222250" y="5110118"/>
            <a:ext cx="3695700" cy="954107"/>
          </a:xfrm>
          <a:prstGeom prst="rect">
            <a:avLst/>
          </a:prstGeom>
          <a:noFill/>
        </p:spPr>
        <p:txBody>
          <a:bodyPr wrap="square">
            <a:spAutoFit/>
          </a:bodyPr>
          <a:lstStyle/>
          <a:p>
            <a:r>
              <a:rPr lang="zh-CN" altLang="en-US" sz="2800" b="1" dirty="0">
                <a:solidFill>
                  <a:schemeClr val="accent4">
                    <a:lumMod val="75000"/>
                  </a:schemeClr>
                </a:solidFill>
                <a:latin typeface="Times New Roman" panose="02020603050405020304" pitchFamily="18" charset="0"/>
                <a:ea typeface="楷体" panose="02010609060101010101" pitchFamily="49" charset="-122"/>
                <a:cs typeface="Times New Roman" panose="02020603050405020304" pitchFamily="18" charset="0"/>
              </a:rPr>
              <a:t>单片机、</a:t>
            </a:r>
            <a:r>
              <a:rPr lang="en-US" altLang="zh-CN" sz="2800" b="1" dirty="0">
                <a:solidFill>
                  <a:schemeClr val="accent4">
                    <a:lumMod val="75000"/>
                  </a:schemeClr>
                </a:solidFill>
                <a:latin typeface="Times New Roman" panose="02020603050405020304" pitchFamily="18" charset="0"/>
                <a:ea typeface="楷体" panose="02010609060101010101" pitchFamily="49" charset="-122"/>
                <a:cs typeface="Times New Roman" panose="02020603050405020304" pitchFamily="18" charset="0"/>
              </a:rPr>
              <a:t>IDE</a:t>
            </a:r>
            <a:r>
              <a:rPr lang="zh-CN" altLang="en-US" sz="2800" b="1" dirty="0">
                <a:solidFill>
                  <a:schemeClr val="accent4">
                    <a:lumMod val="75000"/>
                  </a:schemeClr>
                </a:solidFill>
                <a:latin typeface="Times New Roman" panose="02020603050405020304" pitchFamily="18" charset="0"/>
                <a:ea typeface="楷体" panose="02010609060101010101" pitchFamily="49" charset="-122"/>
                <a:cs typeface="Times New Roman" panose="02020603050405020304" pitchFamily="18" charset="0"/>
              </a:rPr>
              <a:t>开发工具</a:t>
            </a:r>
          </a:p>
          <a:p>
            <a:endParaRPr lang="zh-CN" altLang="en-US" sz="2800" b="1" dirty="0">
              <a:solidFill>
                <a:schemeClr val="accent4">
                  <a:lumMod val="75000"/>
                </a:schemeClr>
              </a:solidFill>
              <a:latin typeface="楷体" panose="02010609060101010101" pitchFamily="49" charset="-122"/>
              <a:ea typeface="楷体" panose="02010609060101010101" pitchFamily="49" charset="-122"/>
            </a:endParaRPr>
          </a:p>
        </p:txBody>
      </p:sp>
      <p:sp>
        <p:nvSpPr>
          <p:cNvPr id="30" name="文本框 29">
            <a:extLst>
              <a:ext uri="{FF2B5EF4-FFF2-40B4-BE49-F238E27FC236}">
                <a16:creationId xmlns:a16="http://schemas.microsoft.com/office/drawing/2014/main" id="{9D2A26F7-D654-E12D-CC6F-68BF15BC1913}"/>
              </a:ext>
            </a:extLst>
          </p:cNvPr>
          <p:cNvSpPr txBox="1"/>
          <p:nvPr/>
        </p:nvSpPr>
        <p:spPr>
          <a:xfrm>
            <a:off x="292100" y="3919703"/>
            <a:ext cx="4521200" cy="1087798"/>
          </a:xfrm>
          <a:prstGeom prst="rect">
            <a:avLst/>
          </a:prstGeom>
          <a:noFill/>
        </p:spPr>
        <p:txBody>
          <a:bodyPr wrap="square">
            <a:spAutoFit/>
          </a:bodyPr>
          <a:lstStyle/>
          <a:p>
            <a:pPr indent="457200" algn="l" fontAlgn="auto">
              <a:lnSpc>
                <a:spcPts val="2700"/>
              </a:lnSpc>
            </a:pPr>
            <a:r>
              <a:rPr lang="zh-CN" altLang="en-US" sz="2000" dirty="0">
                <a:solidFill>
                  <a:schemeClr val="bg1"/>
                </a:solidFill>
                <a:latin typeface="楷体" panose="02010609060101010101" pitchFamily="49" charset="-122"/>
                <a:ea typeface="楷体" panose="02010609060101010101" pitchFamily="49" charset="-122"/>
                <a:sym typeface="+mn-lt"/>
              </a:rPr>
              <a:t>丰富的</a:t>
            </a:r>
            <a:r>
              <a:rPr lang="en-US" altLang="zh-CN" sz="20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sym typeface="+mn-lt"/>
              </a:rPr>
              <a:t>API</a:t>
            </a:r>
            <a:r>
              <a:rPr lang="zh-CN" altLang="en-US" sz="2000" dirty="0">
                <a:solidFill>
                  <a:schemeClr val="bg1"/>
                </a:solidFill>
                <a:latin typeface="楷体" panose="02010609060101010101" pitchFamily="49" charset="-122"/>
                <a:ea typeface="楷体" panose="02010609060101010101" pitchFamily="49" charset="-122"/>
                <a:sym typeface="+mn-lt"/>
              </a:rPr>
              <a:t>接口、高效的代码库以及完善的调试工具使得开发者能够迅速开发出稳定、可靠的嵌入式系统。</a:t>
            </a:r>
          </a:p>
        </p:txBody>
      </p:sp>
      <p:sp>
        <p:nvSpPr>
          <p:cNvPr id="31" name="文本框 30">
            <a:extLst>
              <a:ext uri="{FF2B5EF4-FFF2-40B4-BE49-F238E27FC236}">
                <a16:creationId xmlns:a16="http://schemas.microsoft.com/office/drawing/2014/main" id="{DC6B33B4-A814-3DFB-E393-CC2B7B7E10F0}"/>
              </a:ext>
            </a:extLst>
          </p:cNvPr>
          <p:cNvSpPr txBox="1"/>
          <p:nvPr/>
        </p:nvSpPr>
        <p:spPr>
          <a:xfrm>
            <a:off x="7874000" y="1986663"/>
            <a:ext cx="3946525" cy="523220"/>
          </a:xfrm>
          <a:prstGeom prst="rect">
            <a:avLst/>
          </a:prstGeom>
          <a:noFill/>
        </p:spPr>
        <p:txBody>
          <a:bodyPr wrap="square">
            <a:spAutoFit/>
          </a:bodyPr>
          <a:lstStyle/>
          <a:p>
            <a:pPr algn="r"/>
            <a:r>
              <a:rPr lang="zh-CN" altLang="en-US" sz="2800" b="1" dirty="0">
                <a:solidFill>
                  <a:schemeClr val="accent4">
                    <a:lumMod val="75000"/>
                  </a:schemeClr>
                </a:solidFill>
                <a:latin typeface="楷体" panose="02010609060101010101" pitchFamily="49" charset="-122"/>
                <a:ea typeface="楷体" panose="02010609060101010101" pitchFamily="49" charset="-122"/>
              </a:rPr>
              <a:t>互联网技术层面</a:t>
            </a:r>
            <a:endParaRPr lang="zh-CN" altLang="en-US" sz="2800" b="1" dirty="0">
              <a:solidFill>
                <a:schemeClr val="accent4">
                  <a:lumMod val="75000"/>
                </a:schemeClr>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2" name="文本框 31">
            <a:extLst>
              <a:ext uri="{FF2B5EF4-FFF2-40B4-BE49-F238E27FC236}">
                <a16:creationId xmlns:a16="http://schemas.microsoft.com/office/drawing/2014/main" id="{E009845B-5674-83C1-D483-FB62E9B732EA}"/>
              </a:ext>
            </a:extLst>
          </p:cNvPr>
          <p:cNvSpPr txBox="1"/>
          <p:nvPr/>
        </p:nvSpPr>
        <p:spPr>
          <a:xfrm>
            <a:off x="7299325" y="2576454"/>
            <a:ext cx="4521200" cy="1087798"/>
          </a:xfrm>
          <a:prstGeom prst="rect">
            <a:avLst/>
          </a:prstGeom>
          <a:noFill/>
        </p:spPr>
        <p:txBody>
          <a:bodyPr wrap="square">
            <a:spAutoFit/>
          </a:bodyPr>
          <a:lstStyle/>
          <a:p>
            <a:pPr indent="457200">
              <a:lnSpc>
                <a:spcPts val="2700"/>
              </a:lnSpc>
            </a:pPr>
            <a:r>
              <a:rPr lang="zh-CN" altLang="en-US" sz="2000" dirty="0">
                <a:solidFill>
                  <a:schemeClr val="bg1"/>
                </a:solidFill>
                <a:latin typeface="楷体" panose="02010609060101010101" pitchFamily="49" charset="-122"/>
                <a:ea typeface="楷体" panose="02010609060101010101" pitchFamily="49" charset="-122"/>
                <a:sym typeface="+mn-lt"/>
              </a:rPr>
              <a:t>高速的网络传输技术、安全的加密协议、云计算、大数据等前沿应用，都已在全球范围内得到了广泛应用和验证。</a:t>
            </a:r>
          </a:p>
        </p:txBody>
      </p:sp>
      <p:sp>
        <p:nvSpPr>
          <p:cNvPr id="33" name="文本框 32">
            <a:extLst>
              <a:ext uri="{FF2B5EF4-FFF2-40B4-BE49-F238E27FC236}">
                <a16:creationId xmlns:a16="http://schemas.microsoft.com/office/drawing/2014/main" id="{4AC52A0A-5C63-F8CB-E11F-8019D15798FC}"/>
              </a:ext>
            </a:extLst>
          </p:cNvPr>
          <p:cNvSpPr txBox="1"/>
          <p:nvPr/>
        </p:nvSpPr>
        <p:spPr>
          <a:xfrm>
            <a:off x="8804275" y="5110118"/>
            <a:ext cx="2870200" cy="523220"/>
          </a:xfrm>
          <a:prstGeom prst="rect">
            <a:avLst/>
          </a:prstGeom>
          <a:noFill/>
        </p:spPr>
        <p:txBody>
          <a:bodyPr wrap="square">
            <a:spAutoFit/>
          </a:bodyPr>
          <a:lstStyle/>
          <a:p>
            <a:pPr algn="r"/>
            <a:r>
              <a:rPr lang="zh-CN" altLang="en-US" sz="2800" b="1" dirty="0">
                <a:solidFill>
                  <a:schemeClr val="accent4">
                    <a:lumMod val="75000"/>
                  </a:schemeClr>
                </a:solidFill>
                <a:latin typeface="楷体" panose="02010609060101010101" pitchFamily="49" charset="-122"/>
                <a:ea typeface="楷体" panose="02010609060101010101" pitchFamily="49" charset="-122"/>
              </a:rPr>
              <a:t>定位实现方式</a:t>
            </a:r>
          </a:p>
        </p:txBody>
      </p:sp>
      <p:sp>
        <p:nvSpPr>
          <p:cNvPr id="34" name="文本框 33">
            <a:extLst>
              <a:ext uri="{FF2B5EF4-FFF2-40B4-BE49-F238E27FC236}">
                <a16:creationId xmlns:a16="http://schemas.microsoft.com/office/drawing/2014/main" id="{B167C35E-7638-9D2C-BB4D-42BED8FFFE93}"/>
              </a:ext>
            </a:extLst>
          </p:cNvPr>
          <p:cNvSpPr txBox="1"/>
          <p:nvPr/>
        </p:nvSpPr>
        <p:spPr>
          <a:xfrm>
            <a:off x="7299325" y="3919703"/>
            <a:ext cx="4521200" cy="1101520"/>
          </a:xfrm>
          <a:prstGeom prst="rect">
            <a:avLst/>
          </a:prstGeom>
          <a:noFill/>
        </p:spPr>
        <p:txBody>
          <a:bodyPr wrap="square">
            <a:spAutoFit/>
          </a:bodyPr>
          <a:lstStyle/>
          <a:p>
            <a:pPr indent="457200" algn="l" fontAlgn="auto">
              <a:lnSpc>
                <a:spcPts val="2700"/>
              </a:lnSpc>
            </a:pPr>
            <a:r>
              <a:rPr lang="en-US" altLang="zh-CN" sz="20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sym typeface="+mn-lt"/>
              </a:rPr>
              <a:t>RSSI</a:t>
            </a:r>
            <a:r>
              <a:rPr lang="zh-CN" altLang="en-US" sz="20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sym typeface="+mn-lt"/>
              </a:rPr>
              <a:t>接收信号的强度指示算法和时差定位法是定位算法中的两个重要组成部分，相关论文资料众多，技术成熟。</a:t>
            </a:r>
          </a:p>
        </p:txBody>
      </p:sp>
    </p:spTree>
    <p:extLst>
      <p:ext uri="{BB962C8B-B14F-4D97-AF65-F5344CB8AC3E}">
        <p14:creationId xmlns:p14="http://schemas.microsoft.com/office/powerpoint/2010/main" val="2906299741"/>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500" fill="hold"/>
                                        <p:tgtEl>
                                          <p:spTgt spid="14"/>
                                        </p:tgtEl>
                                        <p:attrNameLst>
                                          <p:attrName>ppt_w</p:attrName>
                                        </p:attrNameLst>
                                      </p:cBhvr>
                                      <p:tavLst>
                                        <p:tav tm="0">
                                          <p:val>
                                            <p:fltVal val="0"/>
                                          </p:val>
                                        </p:tav>
                                        <p:tav tm="100000">
                                          <p:val>
                                            <p:strVal val="#ppt_w"/>
                                          </p:val>
                                        </p:tav>
                                      </p:tavLst>
                                    </p:anim>
                                    <p:anim calcmode="lin" valueType="num">
                                      <p:cBhvr>
                                        <p:cTn id="14" dur="500" fill="hold"/>
                                        <p:tgtEl>
                                          <p:spTgt spid="14"/>
                                        </p:tgtEl>
                                        <p:attrNameLst>
                                          <p:attrName>ppt_h</p:attrName>
                                        </p:attrNameLst>
                                      </p:cBhvr>
                                      <p:tavLst>
                                        <p:tav tm="0">
                                          <p:val>
                                            <p:fltVal val="0"/>
                                          </p:val>
                                        </p:tav>
                                        <p:tav tm="100000">
                                          <p:val>
                                            <p:strVal val="#ppt_h"/>
                                          </p:val>
                                        </p:tav>
                                      </p:tavLst>
                                    </p:anim>
                                    <p:animEffect transition="in" filter="fade">
                                      <p:cBhvr>
                                        <p:cTn id="15" dur="500"/>
                                        <p:tgtEl>
                                          <p:spTgt spid="14"/>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p:cTn id="18" dur="500" fill="hold"/>
                                        <p:tgtEl>
                                          <p:spTgt spid="18"/>
                                        </p:tgtEl>
                                        <p:attrNameLst>
                                          <p:attrName>ppt_w</p:attrName>
                                        </p:attrNameLst>
                                      </p:cBhvr>
                                      <p:tavLst>
                                        <p:tav tm="0">
                                          <p:val>
                                            <p:fltVal val="0"/>
                                          </p:val>
                                        </p:tav>
                                        <p:tav tm="100000">
                                          <p:val>
                                            <p:strVal val="#ppt_w"/>
                                          </p:val>
                                        </p:tav>
                                      </p:tavLst>
                                    </p:anim>
                                    <p:anim calcmode="lin" valueType="num">
                                      <p:cBhvr>
                                        <p:cTn id="19" dur="500" fill="hold"/>
                                        <p:tgtEl>
                                          <p:spTgt spid="18"/>
                                        </p:tgtEl>
                                        <p:attrNameLst>
                                          <p:attrName>ppt_h</p:attrName>
                                        </p:attrNameLst>
                                      </p:cBhvr>
                                      <p:tavLst>
                                        <p:tav tm="0">
                                          <p:val>
                                            <p:fltVal val="0"/>
                                          </p:val>
                                        </p:tav>
                                        <p:tav tm="100000">
                                          <p:val>
                                            <p:strVal val="#ppt_h"/>
                                          </p:val>
                                        </p:tav>
                                      </p:tavLst>
                                    </p:anim>
                                    <p:animEffect transition="in" filter="fade">
                                      <p:cBhvr>
                                        <p:cTn id="20" dur="500"/>
                                        <p:tgtEl>
                                          <p:spTgt spid="18"/>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p:cTn id="23" dur="500" fill="hold"/>
                                        <p:tgtEl>
                                          <p:spTgt spid="29"/>
                                        </p:tgtEl>
                                        <p:attrNameLst>
                                          <p:attrName>ppt_w</p:attrName>
                                        </p:attrNameLst>
                                      </p:cBhvr>
                                      <p:tavLst>
                                        <p:tav tm="0">
                                          <p:val>
                                            <p:fltVal val="0"/>
                                          </p:val>
                                        </p:tav>
                                        <p:tav tm="100000">
                                          <p:val>
                                            <p:strVal val="#ppt_w"/>
                                          </p:val>
                                        </p:tav>
                                      </p:tavLst>
                                    </p:anim>
                                    <p:anim calcmode="lin" valueType="num">
                                      <p:cBhvr>
                                        <p:cTn id="24" dur="500" fill="hold"/>
                                        <p:tgtEl>
                                          <p:spTgt spid="29"/>
                                        </p:tgtEl>
                                        <p:attrNameLst>
                                          <p:attrName>ppt_h</p:attrName>
                                        </p:attrNameLst>
                                      </p:cBhvr>
                                      <p:tavLst>
                                        <p:tav tm="0">
                                          <p:val>
                                            <p:fltVal val="0"/>
                                          </p:val>
                                        </p:tav>
                                        <p:tav tm="100000">
                                          <p:val>
                                            <p:strVal val="#ppt_h"/>
                                          </p:val>
                                        </p:tav>
                                      </p:tavLst>
                                    </p:anim>
                                    <p:animEffect transition="in" filter="fade">
                                      <p:cBhvr>
                                        <p:cTn id="25" dur="500"/>
                                        <p:tgtEl>
                                          <p:spTgt spid="29"/>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 calcmode="lin" valueType="num">
                                      <p:cBhvr>
                                        <p:cTn id="28" dur="500" fill="hold"/>
                                        <p:tgtEl>
                                          <p:spTgt spid="30"/>
                                        </p:tgtEl>
                                        <p:attrNameLst>
                                          <p:attrName>ppt_w</p:attrName>
                                        </p:attrNameLst>
                                      </p:cBhvr>
                                      <p:tavLst>
                                        <p:tav tm="0">
                                          <p:val>
                                            <p:fltVal val="0"/>
                                          </p:val>
                                        </p:tav>
                                        <p:tav tm="100000">
                                          <p:val>
                                            <p:strVal val="#ppt_w"/>
                                          </p:val>
                                        </p:tav>
                                      </p:tavLst>
                                    </p:anim>
                                    <p:anim calcmode="lin" valueType="num">
                                      <p:cBhvr>
                                        <p:cTn id="29" dur="500" fill="hold"/>
                                        <p:tgtEl>
                                          <p:spTgt spid="30"/>
                                        </p:tgtEl>
                                        <p:attrNameLst>
                                          <p:attrName>ppt_h</p:attrName>
                                        </p:attrNameLst>
                                      </p:cBhvr>
                                      <p:tavLst>
                                        <p:tav tm="0">
                                          <p:val>
                                            <p:fltVal val="0"/>
                                          </p:val>
                                        </p:tav>
                                        <p:tav tm="100000">
                                          <p:val>
                                            <p:strVal val="#ppt_h"/>
                                          </p:val>
                                        </p:tav>
                                      </p:tavLst>
                                    </p:anim>
                                    <p:animEffect transition="in" filter="fade">
                                      <p:cBhvr>
                                        <p:cTn id="30" dur="500"/>
                                        <p:tgtEl>
                                          <p:spTgt spid="30"/>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 calcmode="lin" valueType="num">
                                      <p:cBhvr>
                                        <p:cTn id="33" dur="500" fill="hold"/>
                                        <p:tgtEl>
                                          <p:spTgt spid="31"/>
                                        </p:tgtEl>
                                        <p:attrNameLst>
                                          <p:attrName>ppt_w</p:attrName>
                                        </p:attrNameLst>
                                      </p:cBhvr>
                                      <p:tavLst>
                                        <p:tav tm="0">
                                          <p:val>
                                            <p:fltVal val="0"/>
                                          </p:val>
                                        </p:tav>
                                        <p:tav tm="100000">
                                          <p:val>
                                            <p:strVal val="#ppt_w"/>
                                          </p:val>
                                        </p:tav>
                                      </p:tavLst>
                                    </p:anim>
                                    <p:anim calcmode="lin" valueType="num">
                                      <p:cBhvr>
                                        <p:cTn id="34" dur="500" fill="hold"/>
                                        <p:tgtEl>
                                          <p:spTgt spid="31"/>
                                        </p:tgtEl>
                                        <p:attrNameLst>
                                          <p:attrName>ppt_h</p:attrName>
                                        </p:attrNameLst>
                                      </p:cBhvr>
                                      <p:tavLst>
                                        <p:tav tm="0">
                                          <p:val>
                                            <p:fltVal val="0"/>
                                          </p:val>
                                        </p:tav>
                                        <p:tav tm="100000">
                                          <p:val>
                                            <p:strVal val="#ppt_h"/>
                                          </p:val>
                                        </p:tav>
                                      </p:tavLst>
                                    </p:anim>
                                    <p:animEffect transition="in" filter="fade">
                                      <p:cBhvr>
                                        <p:cTn id="35" dur="500"/>
                                        <p:tgtEl>
                                          <p:spTgt spid="31"/>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 calcmode="lin" valueType="num">
                                      <p:cBhvr>
                                        <p:cTn id="38" dur="500" fill="hold"/>
                                        <p:tgtEl>
                                          <p:spTgt spid="32"/>
                                        </p:tgtEl>
                                        <p:attrNameLst>
                                          <p:attrName>ppt_w</p:attrName>
                                        </p:attrNameLst>
                                      </p:cBhvr>
                                      <p:tavLst>
                                        <p:tav tm="0">
                                          <p:val>
                                            <p:fltVal val="0"/>
                                          </p:val>
                                        </p:tav>
                                        <p:tav tm="100000">
                                          <p:val>
                                            <p:strVal val="#ppt_w"/>
                                          </p:val>
                                        </p:tav>
                                      </p:tavLst>
                                    </p:anim>
                                    <p:anim calcmode="lin" valueType="num">
                                      <p:cBhvr>
                                        <p:cTn id="39" dur="500" fill="hold"/>
                                        <p:tgtEl>
                                          <p:spTgt spid="32"/>
                                        </p:tgtEl>
                                        <p:attrNameLst>
                                          <p:attrName>ppt_h</p:attrName>
                                        </p:attrNameLst>
                                      </p:cBhvr>
                                      <p:tavLst>
                                        <p:tav tm="0">
                                          <p:val>
                                            <p:fltVal val="0"/>
                                          </p:val>
                                        </p:tav>
                                        <p:tav tm="100000">
                                          <p:val>
                                            <p:strVal val="#ppt_h"/>
                                          </p:val>
                                        </p:tav>
                                      </p:tavLst>
                                    </p:anim>
                                    <p:animEffect transition="in" filter="fade">
                                      <p:cBhvr>
                                        <p:cTn id="40" dur="500"/>
                                        <p:tgtEl>
                                          <p:spTgt spid="32"/>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p:cTn id="43" dur="500" fill="hold"/>
                                        <p:tgtEl>
                                          <p:spTgt spid="33"/>
                                        </p:tgtEl>
                                        <p:attrNameLst>
                                          <p:attrName>ppt_w</p:attrName>
                                        </p:attrNameLst>
                                      </p:cBhvr>
                                      <p:tavLst>
                                        <p:tav tm="0">
                                          <p:val>
                                            <p:fltVal val="0"/>
                                          </p:val>
                                        </p:tav>
                                        <p:tav tm="100000">
                                          <p:val>
                                            <p:strVal val="#ppt_w"/>
                                          </p:val>
                                        </p:tav>
                                      </p:tavLst>
                                    </p:anim>
                                    <p:anim calcmode="lin" valueType="num">
                                      <p:cBhvr>
                                        <p:cTn id="44" dur="500" fill="hold"/>
                                        <p:tgtEl>
                                          <p:spTgt spid="33"/>
                                        </p:tgtEl>
                                        <p:attrNameLst>
                                          <p:attrName>ppt_h</p:attrName>
                                        </p:attrNameLst>
                                      </p:cBhvr>
                                      <p:tavLst>
                                        <p:tav tm="0">
                                          <p:val>
                                            <p:fltVal val="0"/>
                                          </p:val>
                                        </p:tav>
                                        <p:tav tm="100000">
                                          <p:val>
                                            <p:strVal val="#ppt_h"/>
                                          </p:val>
                                        </p:tav>
                                      </p:tavLst>
                                    </p:anim>
                                    <p:animEffect transition="in" filter="fade">
                                      <p:cBhvr>
                                        <p:cTn id="45" dur="500"/>
                                        <p:tgtEl>
                                          <p:spTgt spid="33"/>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34"/>
                                        </p:tgtEl>
                                        <p:attrNameLst>
                                          <p:attrName>style.visibility</p:attrName>
                                        </p:attrNameLst>
                                      </p:cBhvr>
                                      <p:to>
                                        <p:strVal val="visible"/>
                                      </p:to>
                                    </p:set>
                                    <p:anim calcmode="lin" valueType="num">
                                      <p:cBhvr>
                                        <p:cTn id="48" dur="500" fill="hold"/>
                                        <p:tgtEl>
                                          <p:spTgt spid="34"/>
                                        </p:tgtEl>
                                        <p:attrNameLst>
                                          <p:attrName>ppt_w</p:attrName>
                                        </p:attrNameLst>
                                      </p:cBhvr>
                                      <p:tavLst>
                                        <p:tav tm="0">
                                          <p:val>
                                            <p:fltVal val="0"/>
                                          </p:val>
                                        </p:tav>
                                        <p:tav tm="100000">
                                          <p:val>
                                            <p:strVal val="#ppt_w"/>
                                          </p:val>
                                        </p:tav>
                                      </p:tavLst>
                                    </p:anim>
                                    <p:anim calcmode="lin" valueType="num">
                                      <p:cBhvr>
                                        <p:cTn id="49" dur="500" fill="hold"/>
                                        <p:tgtEl>
                                          <p:spTgt spid="34"/>
                                        </p:tgtEl>
                                        <p:attrNameLst>
                                          <p:attrName>ppt_h</p:attrName>
                                        </p:attrNameLst>
                                      </p:cBhvr>
                                      <p:tavLst>
                                        <p:tav tm="0">
                                          <p:val>
                                            <p:fltVal val="0"/>
                                          </p:val>
                                        </p:tav>
                                        <p:tav tm="100000">
                                          <p:val>
                                            <p:strVal val="#ppt_h"/>
                                          </p:val>
                                        </p:tav>
                                      </p:tavLst>
                                    </p:anim>
                                    <p:animEffect transition="in" filter="fade">
                                      <p:cBhvr>
                                        <p:cTn id="5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P spid="29" grpId="0"/>
      <p:bldP spid="30" grpId="0"/>
      <p:bldP spid="31" grpId="0"/>
      <p:bldP spid="32" grpId="0"/>
      <p:bldP spid="33" grpId="0"/>
      <p:bldP spid="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97658-929F-B4D0-8D95-B704AF9E64A0}"/>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C4FD8878-0DF4-8783-7815-34DB64397F75}"/>
              </a:ext>
            </a:extLst>
          </p:cNvPr>
          <p:cNvSpPr txBox="1"/>
          <p:nvPr/>
        </p:nvSpPr>
        <p:spPr>
          <a:xfrm>
            <a:off x="8636000" y="387985"/>
            <a:ext cx="3032125" cy="521970"/>
          </a:xfrm>
          <a:prstGeom prst="rect">
            <a:avLst/>
          </a:prstGeom>
          <a:noFill/>
        </p:spPr>
        <p:txBody>
          <a:bodyPr wrap="square">
            <a:spAutoFit/>
          </a:bodyPr>
          <a:lstStyle/>
          <a:p>
            <a:pPr algn="ctr"/>
            <a:r>
              <a:rPr lang="zh-CN" altLang="en-US" sz="2800" dirty="0">
                <a:solidFill>
                  <a:srgbClr val="F9F9F9"/>
                </a:solidFill>
                <a:latin typeface="楷体" panose="02010609060101010101" pitchFamily="49" charset="-122"/>
                <a:ea typeface="楷体" panose="02010609060101010101" pitchFamily="49" charset="-122"/>
                <a:cs typeface="Times New Roman" panose="02020603050405020304" pitchFamily="18" charset="0"/>
              </a:rPr>
              <a:t>产品环保性分析</a:t>
            </a:r>
            <a:endParaRPr lang="zh-CN" altLang="en-US" sz="2800" dirty="0">
              <a:solidFill>
                <a:srgbClr val="F9F9F9"/>
              </a:solidFill>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6AF93B6E-BDB9-1084-469E-021B6B747182}"/>
              </a:ext>
            </a:extLst>
          </p:cNvPr>
          <p:cNvPicPr>
            <a:picLocks noChangeAspect="1"/>
          </p:cNvPicPr>
          <p:nvPr/>
        </p:nvPicPr>
        <p:blipFill>
          <a:blip r:embed="rId2"/>
          <a:stretch>
            <a:fillRect/>
          </a:stretch>
        </p:blipFill>
        <p:spPr>
          <a:xfrm>
            <a:off x="426461" y="251771"/>
            <a:ext cx="2740564" cy="1067724"/>
          </a:xfrm>
          <a:prstGeom prst="rect">
            <a:avLst/>
          </a:prstGeom>
        </p:spPr>
      </p:pic>
      <p:sp>
        <p:nvSpPr>
          <p:cNvPr id="13" name="文本框 12">
            <a:extLst>
              <a:ext uri="{FF2B5EF4-FFF2-40B4-BE49-F238E27FC236}">
                <a16:creationId xmlns:a16="http://schemas.microsoft.com/office/drawing/2014/main" id="{5115ACEA-6D59-9CF8-0400-C0152FACD727}"/>
              </a:ext>
            </a:extLst>
          </p:cNvPr>
          <p:cNvSpPr txBox="1"/>
          <p:nvPr/>
        </p:nvSpPr>
        <p:spPr>
          <a:xfrm>
            <a:off x="677545" y="1739900"/>
            <a:ext cx="3676015" cy="2654935"/>
          </a:xfrm>
          <a:prstGeom prst="rect">
            <a:avLst/>
          </a:prstGeom>
          <a:noFill/>
        </p:spPr>
        <p:txBody>
          <a:bodyPr wrap="square">
            <a:noAutofit/>
          </a:bodyPr>
          <a:lstStyle/>
          <a:p>
            <a:pPr>
              <a:lnSpc>
                <a:spcPts val="2700"/>
              </a:lnSpc>
            </a:pPr>
            <a:endParaRPr lang="en-US" altLang="zh-CN" sz="2200" dirty="0">
              <a:solidFill>
                <a:srgbClr val="223462"/>
              </a:solidFill>
              <a:latin typeface="楷体" panose="02010609060101010101" pitchFamily="49" charset="-122"/>
              <a:ea typeface="楷体" panose="02010609060101010101" pitchFamily="49" charset="-122"/>
              <a:cs typeface="+mn-ea"/>
              <a:sym typeface="+mn-lt"/>
            </a:endParaRPr>
          </a:p>
        </p:txBody>
      </p:sp>
      <p:sp>
        <p:nvSpPr>
          <p:cNvPr id="9" name="文本框 8">
            <a:extLst>
              <a:ext uri="{FF2B5EF4-FFF2-40B4-BE49-F238E27FC236}">
                <a16:creationId xmlns:a16="http://schemas.microsoft.com/office/drawing/2014/main" id="{493F9EEC-6B10-58C5-1AB6-7442A43B9C51}"/>
              </a:ext>
            </a:extLst>
          </p:cNvPr>
          <p:cNvSpPr txBox="1"/>
          <p:nvPr/>
        </p:nvSpPr>
        <p:spPr>
          <a:xfrm>
            <a:off x="6115050" y="3022600"/>
            <a:ext cx="4216400" cy="812800"/>
          </a:xfrm>
          <a:prstGeom prst="rect">
            <a:avLst/>
          </a:prstGeom>
          <a:noFill/>
        </p:spPr>
        <p:txBody>
          <a:bodyPr wrap="square" rtlCol="0">
            <a:noAutofit/>
          </a:bodyPr>
          <a:lstStyle/>
          <a:p>
            <a:endParaRPr lang="zh-CN" altLang="en-US" sz="2200" dirty="0">
              <a:solidFill>
                <a:srgbClr val="223462"/>
              </a:solidFill>
              <a:latin typeface="楷体" panose="02010609060101010101" pitchFamily="49" charset="-122"/>
              <a:ea typeface="楷体" panose="02010609060101010101" pitchFamily="49" charset="-122"/>
            </a:endParaRPr>
          </a:p>
        </p:txBody>
      </p:sp>
      <p:grpSp>
        <p:nvGrpSpPr>
          <p:cNvPr id="17" name="组合 16">
            <a:extLst>
              <a:ext uri="{FF2B5EF4-FFF2-40B4-BE49-F238E27FC236}">
                <a16:creationId xmlns:a16="http://schemas.microsoft.com/office/drawing/2014/main" id="{0FA9DAC1-3F82-FF0A-8753-5B0DB1E16E84}"/>
              </a:ext>
            </a:extLst>
          </p:cNvPr>
          <p:cNvGrpSpPr/>
          <p:nvPr/>
        </p:nvGrpSpPr>
        <p:grpSpPr>
          <a:xfrm>
            <a:off x="1796743" y="1739900"/>
            <a:ext cx="2074869" cy="2450516"/>
            <a:chOff x="1796743" y="1739900"/>
            <a:chExt cx="2074869" cy="2450516"/>
          </a:xfrm>
        </p:grpSpPr>
        <p:pic>
          <p:nvPicPr>
            <p:cNvPr id="1028" name="Picture 4">
              <a:extLst>
                <a:ext uri="{FF2B5EF4-FFF2-40B4-BE49-F238E27FC236}">
                  <a16:creationId xmlns:a16="http://schemas.microsoft.com/office/drawing/2014/main" id="{338B4448-A8C2-43EB-6FD6-B6A080678ED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6743" y="1739900"/>
              <a:ext cx="2074869" cy="1876766"/>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ED4F47E0-CA43-EB01-F9A3-A90F1A4BE71C}"/>
                </a:ext>
              </a:extLst>
            </p:cNvPr>
            <p:cNvSpPr txBox="1"/>
            <p:nvPr/>
          </p:nvSpPr>
          <p:spPr>
            <a:xfrm>
              <a:off x="2095056" y="3821084"/>
              <a:ext cx="1352873" cy="369332"/>
            </a:xfrm>
            <a:prstGeom prst="rect">
              <a:avLst/>
            </a:prstGeom>
            <a:noFill/>
          </p:spPr>
          <p:txBody>
            <a:bodyPr wrap="square">
              <a:spAutoFit/>
            </a:bodyPr>
            <a:lstStyle/>
            <a:p>
              <a:r>
                <a:rPr lang="zh-CN" altLang="en-US" dirty="0">
                  <a:solidFill>
                    <a:schemeClr val="bg1"/>
                  </a:solidFill>
                  <a:latin typeface="华文中宋" panose="02010600040101010101" charset="-122"/>
                  <a:ea typeface="华文中宋" panose="02010600040101010101" charset="-122"/>
                </a:rPr>
                <a:t>服务器供电</a:t>
              </a:r>
              <a:endParaRPr lang="zh-CN" altLang="en-US" dirty="0"/>
            </a:p>
          </p:txBody>
        </p:sp>
      </p:grpSp>
      <p:grpSp>
        <p:nvGrpSpPr>
          <p:cNvPr id="18" name="组合 17">
            <a:extLst>
              <a:ext uri="{FF2B5EF4-FFF2-40B4-BE49-F238E27FC236}">
                <a16:creationId xmlns:a16="http://schemas.microsoft.com/office/drawing/2014/main" id="{918ECC5A-3471-E522-A508-A4350D7E17CF}"/>
              </a:ext>
            </a:extLst>
          </p:cNvPr>
          <p:cNvGrpSpPr/>
          <p:nvPr/>
        </p:nvGrpSpPr>
        <p:grpSpPr>
          <a:xfrm>
            <a:off x="4945346" y="1949814"/>
            <a:ext cx="2301308" cy="2269561"/>
            <a:chOff x="4945346" y="1949814"/>
            <a:chExt cx="2301308" cy="2269561"/>
          </a:xfrm>
        </p:grpSpPr>
        <p:pic>
          <p:nvPicPr>
            <p:cNvPr id="1030" name="Picture 6">
              <a:extLst>
                <a:ext uri="{FF2B5EF4-FFF2-40B4-BE49-F238E27FC236}">
                  <a16:creationId xmlns:a16="http://schemas.microsoft.com/office/drawing/2014/main" id="{FC582DF7-1905-F1D2-E742-FCE531DD20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45346" y="1949814"/>
              <a:ext cx="2301308" cy="1793227"/>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660AEFD6-7D31-385B-523C-8890A1AB49B9}"/>
                </a:ext>
              </a:extLst>
            </p:cNvPr>
            <p:cNvSpPr txBox="1"/>
            <p:nvPr/>
          </p:nvSpPr>
          <p:spPr>
            <a:xfrm>
              <a:off x="5352854" y="3850043"/>
              <a:ext cx="1678564" cy="369332"/>
            </a:xfrm>
            <a:prstGeom prst="rect">
              <a:avLst/>
            </a:prstGeom>
            <a:noFill/>
          </p:spPr>
          <p:txBody>
            <a:bodyPr wrap="square">
              <a:spAutoFit/>
            </a:bodyPr>
            <a:lstStyle/>
            <a:p>
              <a:r>
                <a:rPr lang="zh-CN" altLang="en-US" dirty="0">
                  <a:solidFill>
                    <a:schemeClr val="bg1"/>
                  </a:solidFill>
                  <a:latin typeface="华文中宋" panose="02010600040101010101" charset="-122"/>
                  <a:ea typeface="华文中宋" panose="02010600040101010101" charset="-122"/>
                </a:rPr>
                <a:t>指示装置供电</a:t>
              </a:r>
              <a:endParaRPr lang="zh-CN" altLang="en-US" dirty="0"/>
            </a:p>
          </p:txBody>
        </p:sp>
      </p:grpSp>
      <p:grpSp>
        <p:nvGrpSpPr>
          <p:cNvPr id="19" name="组合 18">
            <a:extLst>
              <a:ext uri="{FF2B5EF4-FFF2-40B4-BE49-F238E27FC236}">
                <a16:creationId xmlns:a16="http://schemas.microsoft.com/office/drawing/2014/main" id="{2FEE3719-B8C6-B846-32A9-14E71440D0C2}"/>
              </a:ext>
            </a:extLst>
          </p:cNvPr>
          <p:cNvGrpSpPr/>
          <p:nvPr/>
        </p:nvGrpSpPr>
        <p:grpSpPr>
          <a:xfrm>
            <a:off x="8636000" y="2295063"/>
            <a:ext cx="1886027" cy="1895353"/>
            <a:chOff x="8636000" y="2295063"/>
            <a:chExt cx="1886027" cy="1895353"/>
          </a:xfrm>
        </p:grpSpPr>
        <p:pic>
          <p:nvPicPr>
            <p:cNvPr id="1026" name="Picture 2">
              <a:extLst>
                <a:ext uri="{FF2B5EF4-FFF2-40B4-BE49-F238E27FC236}">
                  <a16:creationId xmlns:a16="http://schemas.microsoft.com/office/drawing/2014/main" id="{FFD077C5-F4DC-BAAD-1D61-5E3B4725E27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36000" y="2295063"/>
              <a:ext cx="1886027" cy="1886027"/>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CFE29373-AB3B-2F4C-A3EB-0BB51159D49F}"/>
                </a:ext>
              </a:extLst>
            </p:cNvPr>
            <p:cNvSpPr txBox="1"/>
            <p:nvPr/>
          </p:nvSpPr>
          <p:spPr>
            <a:xfrm>
              <a:off x="9150468" y="3821084"/>
              <a:ext cx="1180982" cy="369332"/>
            </a:xfrm>
            <a:prstGeom prst="rect">
              <a:avLst/>
            </a:prstGeom>
            <a:noFill/>
          </p:spPr>
          <p:txBody>
            <a:bodyPr wrap="square">
              <a:spAutoFit/>
            </a:bodyPr>
            <a:lstStyle/>
            <a:p>
              <a:r>
                <a:rPr lang="zh-CN" altLang="en-US" dirty="0">
                  <a:solidFill>
                    <a:schemeClr val="bg1"/>
                  </a:solidFill>
                  <a:latin typeface="华文中宋" panose="02010600040101010101" charset="-122"/>
                  <a:ea typeface="华文中宋" panose="02010600040101010101" charset="-122"/>
                </a:rPr>
                <a:t>拐杖供电</a:t>
              </a:r>
              <a:endParaRPr lang="zh-CN" altLang="en-US" dirty="0"/>
            </a:p>
          </p:txBody>
        </p:sp>
      </p:grpSp>
      <p:sp>
        <p:nvSpPr>
          <p:cNvPr id="16" name="文本框 15">
            <a:extLst>
              <a:ext uri="{FF2B5EF4-FFF2-40B4-BE49-F238E27FC236}">
                <a16:creationId xmlns:a16="http://schemas.microsoft.com/office/drawing/2014/main" id="{97AFA8CE-A263-FC8B-5922-CC7D4D31761A}"/>
              </a:ext>
            </a:extLst>
          </p:cNvPr>
          <p:cNvSpPr txBox="1"/>
          <p:nvPr/>
        </p:nvSpPr>
        <p:spPr>
          <a:xfrm>
            <a:off x="1159539" y="4908186"/>
            <a:ext cx="10065194" cy="1631216"/>
          </a:xfrm>
          <a:prstGeom prst="rect">
            <a:avLst/>
          </a:prstGeom>
          <a:noFill/>
        </p:spPr>
        <p:txBody>
          <a:bodyPr wrap="square">
            <a:spAutoFit/>
          </a:bodyPr>
          <a:lstStyle/>
          <a:p>
            <a:pPr indent="381000" algn="just"/>
            <a:r>
              <a:rPr lang="zh-CN" altLang="en-US" sz="2000" kern="100" dirty="0">
                <a:solidFill>
                  <a:schemeClr val="bg1"/>
                </a:solidFill>
                <a:effectLst/>
                <a:latin typeface="Calibri" panose="020F0502020204030204" pitchFamily="34" charset="0"/>
                <a:ea typeface="仿宋" panose="02010609060101010101" pitchFamily="49" charset="-122"/>
                <a:cs typeface="Times New Roman" panose="02020603050405020304" pitchFamily="18" charset="0"/>
              </a:rPr>
              <a:t>  </a:t>
            </a:r>
            <a:r>
              <a:rPr lang="zh-CN" altLang="en-US" sz="20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本服务产品无法摆脱对于电能的依赖，其中服务器供电将消耗最多的能源。随着我国新能源发电量占比量的不断提升，依托传统煤、石油等生成电能的方式正在逐渐减少。根据国家相关政策文件，到</a:t>
            </a:r>
            <a:r>
              <a:rPr lang="en-US" altLang="zh-CN" sz="20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2030</a:t>
            </a:r>
            <a:r>
              <a:rPr lang="zh-CN" altLang="en-US" sz="20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年我国二氧化碳排放量将达到峰值并实现稳中有降。</a:t>
            </a:r>
            <a:endParaRPr lang="en-US" altLang="zh-CN" sz="20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endParaRPr>
          </a:p>
          <a:p>
            <a:pPr indent="381000" algn="just"/>
            <a:r>
              <a:rPr lang="en-US" altLang="zh-CN" sz="2000" kern="1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kern="1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至于拐杖本身可能造成的资源浪费的说法本身就是一种歧视性观点。拐杖本就属于视障人群日常生活中的必需品之一，在保证使用的情况下无法构成任何浪费条件。</a:t>
            </a:r>
            <a:endParaRPr lang="zh-CN" altLang="zh-CN" sz="20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0E35FC0E-EF97-8E23-C116-59CDD87CCF14}"/>
              </a:ext>
            </a:extLst>
          </p:cNvPr>
          <p:cNvSpPr txBox="1"/>
          <p:nvPr/>
        </p:nvSpPr>
        <p:spPr>
          <a:xfrm>
            <a:off x="10634243" y="7865925"/>
            <a:ext cx="1033854" cy="1384995"/>
          </a:xfrm>
          <a:prstGeom prst="rect">
            <a:avLst/>
          </a:prstGeom>
          <a:noFill/>
        </p:spPr>
        <p:txBody>
          <a:bodyPr wrap="square">
            <a:spAutoFit/>
          </a:bodyPr>
          <a:lstStyle/>
          <a:p>
            <a:pPr algn="ctr"/>
            <a:r>
              <a:rPr lang="zh-CN" altLang="en-US" sz="2800" dirty="0">
                <a:solidFill>
                  <a:srgbClr val="F9F9F9"/>
                </a:solidFill>
                <a:latin typeface="楷体" panose="02010609060101010101" pitchFamily="49" charset="-122"/>
                <a:ea typeface="楷体" panose="02010609060101010101" pitchFamily="49" charset="-122"/>
                <a:cs typeface="Times New Roman" panose="02020603050405020304" pitchFamily="18" charset="0"/>
              </a:rPr>
              <a:t>生活实用程度</a:t>
            </a:r>
          </a:p>
        </p:txBody>
      </p:sp>
      <p:pic>
        <p:nvPicPr>
          <p:cNvPr id="6" name="图片 5">
            <a:extLst>
              <a:ext uri="{FF2B5EF4-FFF2-40B4-BE49-F238E27FC236}">
                <a16:creationId xmlns:a16="http://schemas.microsoft.com/office/drawing/2014/main" id="{6745F653-C8D9-7F06-FC46-61761C566E73}"/>
              </a:ext>
            </a:extLst>
          </p:cNvPr>
          <p:cNvPicPr>
            <a:picLocks noChangeAspect="1"/>
          </p:cNvPicPr>
          <p:nvPr/>
        </p:nvPicPr>
        <p:blipFill>
          <a:blip r:embed="rId2"/>
          <a:stretch>
            <a:fillRect/>
          </a:stretch>
        </p:blipFill>
        <p:spPr>
          <a:xfrm>
            <a:off x="2095055" y="7941313"/>
            <a:ext cx="1071969" cy="417639"/>
          </a:xfrm>
          <a:prstGeom prst="rect">
            <a:avLst/>
          </a:prstGeom>
        </p:spPr>
      </p:pic>
      <p:sp>
        <p:nvSpPr>
          <p:cNvPr id="7" name="Freeform 232">
            <a:extLst>
              <a:ext uri="{FF2B5EF4-FFF2-40B4-BE49-F238E27FC236}">
                <a16:creationId xmlns:a16="http://schemas.microsoft.com/office/drawing/2014/main" id="{2DB26A56-80F5-3538-3DAB-4320BF4B6016}"/>
              </a:ext>
            </a:extLst>
          </p:cNvPr>
          <p:cNvSpPr>
            <a:spLocks noEditPoints="1"/>
          </p:cNvSpPr>
          <p:nvPr/>
        </p:nvSpPr>
        <p:spPr bwMode="auto">
          <a:xfrm>
            <a:off x="1304374" y="9140010"/>
            <a:ext cx="123282" cy="70104"/>
          </a:xfrm>
          <a:custGeom>
            <a:avLst/>
            <a:gdLst>
              <a:gd name="T0" fmla="*/ 43 w 46"/>
              <a:gd name="T1" fmla="*/ 6 h 64"/>
              <a:gd name="T2" fmla="*/ 46 w 46"/>
              <a:gd name="T3" fmla="*/ 6 h 64"/>
              <a:gd name="T4" fmla="*/ 46 w 46"/>
              <a:gd name="T5" fmla="*/ 0 h 64"/>
              <a:gd name="T6" fmla="*/ 0 w 46"/>
              <a:gd name="T7" fmla="*/ 0 h 64"/>
              <a:gd name="T8" fmla="*/ 0 w 46"/>
              <a:gd name="T9" fmla="*/ 6 h 64"/>
              <a:gd name="T10" fmla="*/ 4 w 46"/>
              <a:gd name="T11" fmla="*/ 6 h 64"/>
              <a:gd name="T12" fmla="*/ 17 w 46"/>
              <a:gd name="T13" fmla="*/ 29 h 64"/>
              <a:gd name="T14" fmla="*/ 17 w 46"/>
              <a:gd name="T15" fmla="*/ 36 h 64"/>
              <a:gd name="T16" fmla="*/ 4 w 46"/>
              <a:gd name="T17" fmla="*/ 58 h 64"/>
              <a:gd name="T18" fmla="*/ 0 w 46"/>
              <a:gd name="T19" fmla="*/ 58 h 64"/>
              <a:gd name="T20" fmla="*/ 0 w 46"/>
              <a:gd name="T21" fmla="*/ 64 h 64"/>
              <a:gd name="T22" fmla="*/ 46 w 46"/>
              <a:gd name="T23" fmla="*/ 64 h 64"/>
              <a:gd name="T24" fmla="*/ 46 w 46"/>
              <a:gd name="T25" fmla="*/ 58 h 64"/>
              <a:gd name="T26" fmla="*/ 43 w 46"/>
              <a:gd name="T27" fmla="*/ 58 h 64"/>
              <a:gd name="T28" fmla="*/ 30 w 46"/>
              <a:gd name="T29" fmla="*/ 36 h 64"/>
              <a:gd name="T30" fmla="*/ 30 w 46"/>
              <a:gd name="T31" fmla="*/ 29 h 64"/>
              <a:gd name="T32" fmla="*/ 43 w 46"/>
              <a:gd name="T33" fmla="*/ 6 h 64"/>
              <a:gd name="T34" fmla="*/ 28 w 46"/>
              <a:gd name="T35" fmla="*/ 38 h 64"/>
              <a:gd name="T36" fmla="*/ 40 w 46"/>
              <a:gd name="T37" fmla="*/ 58 h 64"/>
              <a:gd name="T38" fmla="*/ 37 w 46"/>
              <a:gd name="T39" fmla="*/ 58 h 64"/>
              <a:gd name="T40" fmla="*/ 31 w 46"/>
              <a:gd name="T41" fmla="*/ 51 h 64"/>
              <a:gd name="T42" fmla="*/ 24 w 46"/>
              <a:gd name="T43" fmla="*/ 43 h 64"/>
              <a:gd name="T44" fmla="*/ 17 w 46"/>
              <a:gd name="T45" fmla="*/ 51 h 64"/>
              <a:gd name="T46" fmla="*/ 11 w 46"/>
              <a:gd name="T47" fmla="*/ 58 h 64"/>
              <a:gd name="T48" fmla="*/ 7 w 46"/>
              <a:gd name="T49" fmla="*/ 58 h 64"/>
              <a:gd name="T50" fmla="*/ 19 w 46"/>
              <a:gd name="T51" fmla="*/ 38 h 64"/>
              <a:gd name="T52" fmla="*/ 20 w 46"/>
              <a:gd name="T53" fmla="*/ 38 h 64"/>
              <a:gd name="T54" fmla="*/ 20 w 46"/>
              <a:gd name="T55" fmla="*/ 26 h 64"/>
              <a:gd name="T56" fmla="*/ 19 w 46"/>
              <a:gd name="T57" fmla="*/ 26 h 64"/>
              <a:gd name="T58" fmla="*/ 7 w 46"/>
              <a:gd name="T59" fmla="*/ 6 h 64"/>
              <a:gd name="T60" fmla="*/ 40 w 46"/>
              <a:gd name="T61" fmla="*/ 6 h 64"/>
              <a:gd name="T62" fmla="*/ 28 w 46"/>
              <a:gd name="T63" fmla="*/ 26 h 64"/>
              <a:gd name="T64" fmla="*/ 27 w 46"/>
              <a:gd name="T65" fmla="*/ 26 h 64"/>
              <a:gd name="T66" fmla="*/ 27 w 46"/>
              <a:gd name="T67" fmla="*/ 38 h 64"/>
              <a:gd name="T68" fmla="*/ 28 w 46"/>
              <a:gd name="T69" fmla="*/ 3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6" h="64">
                <a:moveTo>
                  <a:pt x="43" y="6"/>
                </a:moveTo>
                <a:cubicBezTo>
                  <a:pt x="46" y="6"/>
                  <a:pt x="46" y="6"/>
                  <a:pt x="46" y="6"/>
                </a:cubicBezTo>
                <a:cubicBezTo>
                  <a:pt x="46" y="0"/>
                  <a:pt x="46" y="0"/>
                  <a:pt x="46" y="0"/>
                </a:cubicBezTo>
                <a:cubicBezTo>
                  <a:pt x="0" y="0"/>
                  <a:pt x="0" y="0"/>
                  <a:pt x="0" y="0"/>
                </a:cubicBezTo>
                <a:cubicBezTo>
                  <a:pt x="0" y="6"/>
                  <a:pt x="0" y="6"/>
                  <a:pt x="0" y="6"/>
                </a:cubicBezTo>
                <a:cubicBezTo>
                  <a:pt x="4" y="6"/>
                  <a:pt x="4" y="6"/>
                  <a:pt x="4" y="6"/>
                </a:cubicBezTo>
                <a:cubicBezTo>
                  <a:pt x="5" y="18"/>
                  <a:pt x="9" y="26"/>
                  <a:pt x="17" y="29"/>
                </a:cubicBezTo>
                <a:cubicBezTo>
                  <a:pt x="17" y="36"/>
                  <a:pt x="17" y="36"/>
                  <a:pt x="17" y="36"/>
                </a:cubicBezTo>
                <a:cubicBezTo>
                  <a:pt x="9" y="38"/>
                  <a:pt x="5" y="46"/>
                  <a:pt x="4" y="58"/>
                </a:cubicBezTo>
                <a:cubicBezTo>
                  <a:pt x="0" y="58"/>
                  <a:pt x="0" y="58"/>
                  <a:pt x="0" y="58"/>
                </a:cubicBezTo>
                <a:cubicBezTo>
                  <a:pt x="0" y="64"/>
                  <a:pt x="0" y="64"/>
                  <a:pt x="0" y="64"/>
                </a:cubicBezTo>
                <a:cubicBezTo>
                  <a:pt x="46" y="64"/>
                  <a:pt x="46" y="64"/>
                  <a:pt x="46" y="64"/>
                </a:cubicBezTo>
                <a:cubicBezTo>
                  <a:pt x="46" y="58"/>
                  <a:pt x="46" y="58"/>
                  <a:pt x="46" y="58"/>
                </a:cubicBezTo>
                <a:cubicBezTo>
                  <a:pt x="43" y="58"/>
                  <a:pt x="43" y="58"/>
                  <a:pt x="43" y="58"/>
                </a:cubicBezTo>
                <a:cubicBezTo>
                  <a:pt x="42" y="46"/>
                  <a:pt x="38" y="38"/>
                  <a:pt x="30" y="36"/>
                </a:cubicBezTo>
                <a:cubicBezTo>
                  <a:pt x="30" y="29"/>
                  <a:pt x="30" y="29"/>
                  <a:pt x="30" y="29"/>
                </a:cubicBezTo>
                <a:cubicBezTo>
                  <a:pt x="38" y="26"/>
                  <a:pt x="42" y="18"/>
                  <a:pt x="43" y="6"/>
                </a:cubicBezTo>
                <a:close/>
                <a:moveTo>
                  <a:pt x="28" y="38"/>
                </a:moveTo>
                <a:cubicBezTo>
                  <a:pt x="37" y="40"/>
                  <a:pt x="39" y="49"/>
                  <a:pt x="40" y="58"/>
                </a:cubicBezTo>
                <a:cubicBezTo>
                  <a:pt x="37" y="58"/>
                  <a:pt x="37" y="58"/>
                  <a:pt x="37" y="58"/>
                </a:cubicBezTo>
                <a:cubicBezTo>
                  <a:pt x="31" y="51"/>
                  <a:pt x="31" y="51"/>
                  <a:pt x="31" y="51"/>
                </a:cubicBezTo>
                <a:cubicBezTo>
                  <a:pt x="24" y="43"/>
                  <a:pt x="24" y="43"/>
                  <a:pt x="24" y="43"/>
                </a:cubicBezTo>
                <a:cubicBezTo>
                  <a:pt x="17" y="51"/>
                  <a:pt x="17" y="51"/>
                  <a:pt x="17" y="51"/>
                </a:cubicBezTo>
                <a:cubicBezTo>
                  <a:pt x="11" y="58"/>
                  <a:pt x="11" y="58"/>
                  <a:pt x="11" y="58"/>
                </a:cubicBezTo>
                <a:cubicBezTo>
                  <a:pt x="7" y="58"/>
                  <a:pt x="7" y="58"/>
                  <a:pt x="7" y="58"/>
                </a:cubicBezTo>
                <a:cubicBezTo>
                  <a:pt x="8" y="49"/>
                  <a:pt x="10" y="40"/>
                  <a:pt x="19" y="38"/>
                </a:cubicBezTo>
                <a:cubicBezTo>
                  <a:pt x="20" y="38"/>
                  <a:pt x="20" y="38"/>
                  <a:pt x="20" y="38"/>
                </a:cubicBezTo>
                <a:cubicBezTo>
                  <a:pt x="20" y="26"/>
                  <a:pt x="20" y="26"/>
                  <a:pt x="20" y="26"/>
                </a:cubicBezTo>
                <a:cubicBezTo>
                  <a:pt x="19" y="26"/>
                  <a:pt x="19" y="26"/>
                  <a:pt x="19" y="26"/>
                </a:cubicBezTo>
                <a:cubicBezTo>
                  <a:pt x="10" y="24"/>
                  <a:pt x="8" y="15"/>
                  <a:pt x="7" y="6"/>
                </a:cubicBezTo>
                <a:cubicBezTo>
                  <a:pt x="40" y="6"/>
                  <a:pt x="40" y="6"/>
                  <a:pt x="40" y="6"/>
                </a:cubicBezTo>
                <a:cubicBezTo>
                  <a:pt x="39" y="15"/>
                  <a:pt x="37" y="24"/>
                  <a:pt x="28" y="26"/>
                </a:cubicBezTo>
                <a:cubicBezTo>
                  <a:pt x="27" y="26"/>
                  <a:pt x="27" y="26"/>
                  <a:pt x="27" y="26"/>
                </a:cubicBezTo>
                <a:cubicBezTo>
                  <a:pt x="27" y="38"/>
                  <a:pt x="27" y="38"/>
                  <a:pt x="27" y="38"/>
                </a:cubicBezTo>
                <a:lnTo>
                  <a:pt x="28" y="38"/>
                </a:lnTo>
                <a:close/>
              </a:path>
            </a:pathLst>
          </a:custGeom>
          <a:solidFill>
            <a:srgbClr val="223462"/>
          </a:solidFill>
          <a:ln>
            <a:noFill/>
          </a:ln>
        </p:spPr>
        <p:txBody>
          <a:bodyPr vert="horz" wrap="square" lIns="91440" tIns="45720" rIns="91440" bIns="45720" numCol="1" anchor="t" anchorCtr="0" compatLnSpc="1"/>
          <a:lstStyle/>
          <a:p>
            <a:endParaRPr lang="id-ID" sz="1350">
              <a:cs typeface="+mn-ea"/>
              <a:sym typeface="+mn-lt"/>
            </a:endParaRPr>
          </a:p>
        </p:txBody>
      </p:sp>
      <p:grpSp>
        <p:nvGrpSpPr>
          <p:cNvPr id="8" name="组合 7">
            <a:extLst>
              <a:ext uri="{FF2B5EF4-FFF2-40B4-BE49-F238E27FC236}">
                <a16:creationId xmlns:a16="http://schemas.microsoft.com/office/drawing/2014/main" id="{C47A837E-66BD-E21C-9666-3EDFC24F26E8}"/>
              </a:ext>
            </a:extLst>
          </p:cNvPr>
          <p:cNvGrpSpPr/>
          <p:nvPr/>
        </p:nvGrpSpPr>
        <p:grpSpPr>
          <a:xfrm rot="13458849">
            <a:off x="10722217" y="10758457"/>
            <a:ext cx="184969" cy="75927"/>
            <a:chOff x="834757" y="3713061"/>
            <a:chExt cx="372502" cy="374970"/>
          </a:xfrm>
          <a:solidFill>
            <a:srgbClr val="223462"/>
          </a:solidFill>
        </p:grpSpPr>
        <p:sp>
          <p:nvSpPr>
            <p:cNvPr id="14" name="Freeform 227">
              <a:extLst>
                <a:ext uri="{FF2B5EF4-FFF2-40B4-BE49-F238E27FC236}">
                  <a16:creationId xmlns:a16="http://schemas.microsoft.com/office/drawing/2014/main" id="{FB05DB9E-FDE3-BCDE-D38D-C5D37CB5FC98}"/>
                </a:ext>
              </a:extLst>
            </p:cNvPr>
            <p:cNvSpPr>
              <a:spLocks noEditPoints="1"/>
            </p:cNvSpPr>
            <p:nvPr/>
          </p:nvSpPr>
          <p:spPr bwMode="auto">
            <a:xfrm>
              <a:off x="834757" y="3831472"/>
              <a:ext cx="256559" cy="256559"/>
            </a:xfrm>
            <a:custGeom>
              <a:avLst/>
              <a:gdLst>
                <a:gd name="T0" fmla="*/ 42 w 44"/>
                <a:gd name="T1" fmla="*/ 18 h 44"/>
                <a:gd name="T2" fmla="*/ 35 w 44"/>
                <a:gd name="T3" fmla="*/ 18 h 44"/>
                <a:gd name="T4" fmla="*/ 34 w 44"/>
                <a:gd name="T5" fmla="*/ 14 h 44"/>
                <a:gd name="T6" fmla="*/ 38 w 44"/>
                <a:gd name="T7" fmla="*/ 10 h 44"/>
                <a:gd name="T8" fmla="*/ 38 w 44"/>
                <a:gd name="T9" fmla="*/ 7 h 44"/>
                <a:gd name="T10" fmla="*/ 36 w 44"/>
                <a:gd name="T11" fmla="*/ 5 h 44"/>
                <a:gd name="T12" fmla="*/ 33 w 44"/>
                <a:gd name="T13" fmla="*/ 5 h 44"/>
                <a:gd name="T14" fmla="*/ 29 w 44"/>
                <a:gd name="T15" fmla="*/ 9 h 44"/>
                <a:gd name="T16" fmla="*/ 25 w 44"/>
                <a:gd name="T17" fmla="*/ 8 h 44"/>
                <a:gd name="T18" fmla="*/ 25 w 44"/>
                <a:gd name="T19" fmla="*/ 2 h 44"/>
                <a:gd name="T20" fmla="*/ 23 w 44"/>
                <a:gd name="T21" fmla="*/ 0 h 44"/>
                <a:gd name="T22" fmla="*/ 20 w 44"/>
                <a:gd name="T23" fmla="*/ 0 h 44"/>
                <a:gd name="T24" fmla="*/ 18 w 44"/>
                <a:gd name="T25" fmla="*/ 2 h 44"/>
                <a:gd name="T26" fmla="*/ 18 w 44"/>
                <a:gd name="T27" fmla="*/ 8 h 44"/>
                <a:gd name="T28" fmla="*/ 14 w 44"/>
                <a:gd name="T29" fmla="*/ 9 h 44"/>
                <a:gd name="T30" fmla="*/ 10 w 44"/>
                <a:gd name="T31" fmla="*/ 6 h 44"/>
                <a:gd name="T32" fmla="*/ 7 w 44"/>
                <a:gd name="T33" fmla="*/ 6 h 44"/>
                <a:gd name="T34" fmla="*/ 5 w 44"/>
                <a:gd name="T35" fmla="*/ 8 h 44"/>
                <a:gd name="T36" fmla="*/ 5 w 44"/>
                <a:gd name="T37" fmla="*/ 11 h 44"/>
                <a:gd name="T38" fmla="*/ 9 w 44"/>
                <a:gd name="T39" fmla="*/ 15 h 44"/>
                <a:gd name="T40" fmla="*/ 7 w 44"/>
                <a:gd name="T41" fmla="*/ 19 h 44"/>
                <a:gd name="T42" fmla="*/ 2 w 44"/>
                <a:gd name="T43" fmla="*/ 19 h 44"/>
                <a:gd name="T44" fmla="*/ 0 w 44"/>
                <a:gd name="T45" fmla="*/ 21 h 44"/>
                <a:gd name="T46" fmla="*/ 0 w 44"/>
                <a:gd name="T47" fmla="*/ 24 h 44"/>
                <a:gd name="T48" fmla="*/ 2 w 44"/>
                <a:gd name="T49" fmla="*/ 26 h 44"/>
                <a:gd name="T50" fmla="*/ 7 w 44"/>
                <a:gd name="T51" fmla="*/ 26 h 44"/>
                <a:gd name="T52" fmla="*/ 9 w 44"/>
                <a:gd name="T53" fmla="*/ 30 h 44"/>
                <a:gd name="T54" fmla="*/ 6 w 44"/>
                <a:gd name="T55" fmla="*/ 34 h 44"/>
                <a:gd name="T56" fmla="*/ 6 w 44"/>
                <a:gd name="T57" fmla="*/ 37 h 44"/>
                <a:gd name="T58" fmla="*/ 8 w 44"/>
                <a:gd name="T59" fmla="*/ 39 h 44"/>
                <a:gd name="T60" fmla="*/ 11 w 44"/>
                <a:gd name="T61" fmla="*/ 39 h 44"/>
                <a:gd name="T62" fmla="*/ 15 w 44"/>
                <a:gd name="T63" fmla="*/ 35 h 44"/>
                <a:gd name="T64" fmla="*/ 19 w 44"/>
                <a:gd name="T65" fmla="*/ 36 h 44"/>
                <a:gd name="T66" fmla="*/ 19 w 44"/>
                <a:gd name="T67" fmla="*/ 42 h 44"/>
                <a:gd name="T68" fmla="*/ 21 w 44"/>
                <a:gd name="T69" fmla="*/ 44 h 44"/>
                <a:gd name="T70" fmla="*/ 24 w 44"/>
                <a:gd name="T71" fmla="*/ 44 h 44"/>
                <a:gd name="T72" fmla="*/ 26 w 44"/>
                <a:gd name="T73" fmla="*/ 42 h 44"/>
                <a:gd name="T74" fmla="*/ 26 w 44"/>
                <a:gd name="T75" fmla="*/ 36 h 44"/>
                <a:gd name="T76" fmla="*/ 30 w 44"/>
                <a:gd name="T77" fmla="*/ 34 h 44"/>
                <a:gd name="T78" fmla="*/ 34 w 44"/>
                <a:gd name="T79" fmla="*/ 38 h 44"/>
                <a:gd name="T80" fmla="*/ 37 w 44"/>
                <a:gd name="T81" fmla="*/ 38 h 44"/>
                <a:gd name="T82" fmla="*/ 39 w 44"/>
                <a:gd name="T83" fmla="*/ 36 h 44"/>
                <a:gd name="T84" fmla="*/ 39 w 44"/>
                <a:gd name="T85" fmla="*/ 33 h 44"/>
                <a:gd name="T86" fmla="*/ 35 w 44"/>
                <a:gd name="T87" fmla="*/ 28 h 44"/>
                <a:gd name="T88" fmla="*/ 36 w 44"/>
                <a:gd name="T89" fmla="*/ 25 h 44"/>
                <a:gd name="T90" fmla="*/ 42 w 44"/>
                <a:gd name="T91" fmla="*/ 25 h 44"/>
                <a:gd name="T92" fmla="*/ 44 w 44"/>
                <a:gd name="T93" fmla="*/ 23 h 44"/>
                <a:gd name="T94" fmla="*/ 44 w 44"/>
                <a:gd name="T95" fmla="*/ 20 h 44"/>
                <a:gd name="T96" fmla="*/ 42 w 44"/>
                <a:gd name="T97" fmla="*/ 18 h 44"/>
                <a:gd name="T98" fmla="*/ 21 w 44"/>
                <a:gd name="T99" fmla="*/ 28 h 44"/>
                <a:gd name="T100" fmla="*/ 15 w 44"/>
                <a:gd name="T101" fmla="*/ 22 h 44"/>
                <a:gd name="T102" fmla="*/ 21 w 44"/>
                <a:gd name="T103" fmla="*/ 16 h 44"/>
                <a:gd name="T104" fmla="*/ 28 w 44"/>
                <a:gd name="T105" fmla="*/ 22 h 44"/>
                <a:gd name="T106" fmla="*/ 21 w 44"/>
                <a:gd name="T107" fmla="*/ 2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44">
                  <a:moveTo>
                    <a:pt x="42" y="18"/>
                  </a:moveTo>
                  <a:cubicBezTo>
                    <a:pt x="35" y="18"/>
                    <a:pt x="35" y="18"/>
                    <a:pt x="35" y="18"/>
                  </a:cubicBezTo>
                  <a:cubicBezTo>
                    <a:pt x="35" y="17"/>
                    <a:pt x="35" y="15"/>
                    <a:pt x="34" y="14"/>
                  </a:cubicBezTo>
                  <a:cubicBezTo>
                    <a:pt x="38" y="10"/>
                    <a:pt x="38" y="10"/>
                    <a:pt x="38" y="10"/>
                  </a:cubicBezTo>
                  <a:cubicBezTo>
                    <a:pt x="39" y="9"/>
                    <a:pt x="39" y="8"/>
                    <a:pt x="38" y="7"/>
                  </a:cubicBezTo>
                  <a:cubicBezTo>
                    <a:pt x="36" y="5"/>
                    <a:pt x="36" y="5"/>
                    <a:pt x="36" y="5"/>
                  </a:cubicBezTo>
                  <a:cubicBezTo>
                    <a:pt x="35" y="4"/>
                    <a:pt x="34" y="4"/>
                    <a:pt x="33" y="5"/>
                  </a:cubicBezTo>
                  <a:cubicBezTo>
                    <a:pt x="29" y="9"/>
                    <a:pt x="29" y="9"/>
                    <a:pt x="29" y="9"/>
                  </a:cubicBezTo>
                  <a:cubicBezTo>
                    <a:pt x="28" y="9"/>
                    <a:pt x="26" y="8"/>
                    <a:pt x="25" y="8"/>
                  </a:cubicBezTo>
                  <a:cubicBezTo>
                    <a:pt x="25" y="2"/>
                    <a:pt x="25" y="2"/>
                    <a:pt x="25" y="2"/>
                  </a:cubicBezTo>
                  <a:cubicBezTo>
                    <a:pt x="25" y="1"/>
                    <a:pt x="24" y="0"/>
                    <a:pt x="23" y="0"/>
                  </a:cubicBezTo>
                  <a:cubicBezTo>
                    <a:pt x="20" y="0"/>
                    <a:pt x="20" y="0"/>
                    <a:pt x="20" y="0"/>
                  </a:cubicBezTo>
                  <a:cubicBezTo>
                    <a:pt x="19" y="0"/>
                    <a:pt x="18" y="1"/>
                    <a:pt x="18" y="2"/>
                  </a:cubicBezTo>
                  <a:cubicBezTo>
                    <a:pt x="18" y="8"/>
                    <a:pt x="18" y="8"/>
                    <a:pt x="18" y="8"/>
                  </a:cubicBezTo>
                  <a:cubicBezTo>
                    <a:pt x="16" y="8"/>
                    <a:pt x="15" y="9"/>
                    <a:pt x="14" y="9"/>
                  </a:cubicBezTo>
                  <a:cubicBezTo>
                    <a:pt x="10" y="6"/>
                    <a:pt x="10" y="6"/>
                    <a:pt x="10" y="6"/>
                  </a:cubicBezTo>
                  <a:cubicBezTo>
                    <a:pt x="9" y="5"/>
                    <a:pt x="8" y="5"/>
                    <a:pt x="7" y="6"/>
                  </a:cubicBezTo>
                  <a:cubicBezTo>
                    <a:pt x="5" y="8"/>
                    <a:pt x="5" y="8"/>
                    <a:pt x="5" y="8"/>
                  </a:cubicBezTo>
                  <a:cubicBezTo>
                    <a:pt x="4" y="9"/>
                    <a:pt x="4" y="10"/>
                    <a:pt x="5" y="11"/>
                  </a:cubicBezTo>
                  <a:cubicBezTo>
                    <a:pt x="9" y="15"/>
                    <a:pt x="9" y="15"/>
                    <a:pt x="9" y="15"/>
                  </a:cubicBezTo>
                  <a:cubicBezTo>
                    <a:pt x="8" y="16"/>
                    <a:pt x="7" y="17"/>
                    <a:pt x="7" y="19"/>
                  </a:cubicBezTo>
                  <a:cubicBezTo>
                    <a:pt x="2" y="19"/>
                    <a:pt x="2" y="19"/>
                    <a:pt x="2" y="19"/>
                  </a:cubicBezTo>
                  <a:cubicBezTo>
                    <a:pt x="1" y="19"/>
                    <a:pt x="0" y="20"/>
                    <a:pt x="0" y="21"/>
                  </a:cubicBezTo>
                  <a:cubicBezTo>
                    <a:pt x="0" y="24"/>
                    <a:pt x="0" y="24"/>
                    <a:pt x="0" y="24"/>
                  </a:cubicBezTo>
                  <a:cubicBezTo>
                    <a:pt x="0" y="25"/>
                    <a:pt x="1" y="26"/>
                    <a:pt x="2" y="26"/>
                  </a:cubicBezTo>
                  <a:cubicBezTo>
                    <a:pt x="7" y="26"/>
                    <a:pt x="7" y="26"/>
                    <a:pt x="7" y="26"/>
                  </a:cubicBezTo>
                  <a:cubicBezTo>
                    <a:pt x="8" y="28"/>
                    <a:pt x="8" y="29"/>
                    <a:pt x="9" y="30"/>
                  </a:cubicBezTo>
                  <a:cubicBezTo>
                    <a:pt x="6" y="34"/>
                    <a:pt x="6" y="34"/>
                    <a:pt x="6" y="34"/>
                  </a:cubicBezTo>
                  <a:cubicBezTo>
                    <a:pt x="5" y="35"/>
                    <a:pt x="5" y="36"/>
                    <a:pt x="6" y="37"/>
                  </a:cubicBezTo>
                  <a:cubicBezTo>
                    <a:pt x="8" y="39"/>
                    <a:pt x="8" y="39"/>
                    <a:pt x="8" y="39"/>
                  </a:cubicBezTo>
                  <a:cubicBezTo>
                    <a:pt x="9" y="40"/>
                    <a:pt x="10" y="40"/>
                    <a:pt x="11" y="39"/>
                  </a:cubicBezTo>
                  <a:cubicBezTo>
                    <a:pt x="15" y="35"/>
                    <a:pt x="15" y="35"/>
                    <a:pt x="15" y="35"/>
                  </a:cubicBezTo>
                  <a:cubicBezTo>
                    <a:pt x="16" y="36"/>
                    <a:pt x="18" y="36"/>
                    <a:pt x="19" y="36"/>
                  </a:cubicBezTo>
                  <a:cubicBezTo>
                    <a:pt x="19" y="42"/>
                    <a:pt x="19" y="42"/>
                    <a:pt x="19" y="42"/>
                  </a:cubicBezTo>
                  <a:cubicBezTo>
                    <a:pt x="19" y="43"/>
                    <a:pt x="20" y="44"/>
                    <a:pt x="21" y="44"/>
                  </a:cubicBezTo>
                  <a:cubicBezTo>
                    <a:pt x="24" y="44"/>
                    <a:pt x="24" y="44"/>
                    <a:pt x="24" y="44"/>
                  </a:cubicBezTo>
                  <a:cubicBezTo>
                    <a:pt x="25" y="44"/>
                    <a:pt x="26" y="43"/>
                    <a:pt x="26" y="42"/>
                  </a:cubicBezTo>
                  <a:cubicBezTo>
                    <a:pt x="26" y="36"/>
                    <a:pt x="26" y="36"/>
                    <a:pt x="26" y="36"/>
                  </a:cubicBezTo>
                  <a:cubicBezTo>
                    <a:pt x="28" y="35"/>
                    <a:pt x="29" y="35"/>
                    <a:pt x="30" y="34"/>
                  </a:cubicBezTo>
                  <a:cubicBezTo>
                    <a:pt x="34" y="38"/>
                    <a:pt x="34" y="38"/>
                    <a:pt x="34" y="38"/>
                  </a:cubicBezTo>
                  <a:cubicBezTo>
                    <a:pt x="35" y="39"/>
                    <a:pt x="36" y="39"/>
                    <a:pt x="37" y="38"/>
                  </a:cubicBezTo>
                  <a:cubicBezTo>
                    <a:pt x="39" y="36"/>
                    <a:pt x="39" y="36"/>
                    <a:pt x="39" y="36"/>
                  </a:cubicBezTo>
                  <a:cubicBezTo>
                    <a:pt x="40" y="35"/>
                    <a:pt x="40" y="34"/>
                    <a:pt x="39" y="33"/>
                  </a:cubicBezTo>
                  <a:cubicBezTo>
                    <a:pt x="35" y="28"/>
                    <a:pt x="35" y="28"/>
                    <a:pt x="35" y="28"/>
                  </a:cubicBezTo>
                  <a:cubicBezTo>
                    <a:pt x="35" y="27"/>
                    <a:pt x="35" y="26"/>
                    <a:pt x="36" y="25"/>
                  </a:cubicBezTo>
                  <a:cubicBezTo>
                    <a:pt x="42" y="25"/>
                    <a:pt x="42" y="25"/>
                    <a:pt x="42" y="25"/>
                  </a:cubicBezTo>
                  <a:cubicBezTo>
                    <a:pt x="43" y="25"/>
                    <a:pt x="44" y="24"/>
                    <a:pt x="44" y="23"/>
                  </a:cubicBezTo>
                  <a:cubicBezTo>
                    <a:pt x="44" y="20"/>
                    <a:pt x="44" y="20"/>
                    <a:pt x="44" y="20"/>
                  </a:cubicBezTo>
                  <a:cubicBezTo>
                    <a:pt x="44" y="19"/>
                    <a:pt x="43" y="18"/>
                    <a:pt x="42" y="18"/>
                  </a:cubicBezTo>
                  <a:close/>
                  <a:moveTo>
                    <a:pt x="21" y="28"/>
                  </a:moveTo>
                  <a:cubicBezTo>
                    <a:pt x="18" y="28"/>
                    <a:pt x="15" y="25"/>
                    <a:pt x="15" y="22"/>
                  </a:cubicBezTo>
                  <a:cubicBezTo>
                    <a:pt x="15" y="19"/>
                    <a:pt x="18" y="16"/>
                    <a:pt x="21" y="16"/>
                  </a:cubicBezTo>
                  <a:cubicBezTo>
                    <a:pt x="25" y="16"/>
                    <a:pt x="28" y="19"/>
                    <a:pt x="28" y="22"/>
                  </a:cubicBezTo>
                  <a:cubicBezTo>
                    <a:pt x="28" y="25"/>
                    <a:pt x="25" y="28"/>
                    <a:pt x="21" y="28"/>
                  </a:cubicBezTo>
                  <a:close/>
                </a:path>
              </a:pathLst>
            </a:custGeom>
            <a:grpFill/>
            <a:ln>
              <a:noFill/>
            </a:ln>
          </p:spPr>
          <p:txBody>
            <a:bodyPr vert="horz" wrap="square" lIns="91440" tIns="45720" rIns="91440" bIns="45720" numCol="1" anchor="t" anchorCtr="0" compatLnSpc="1"/>
            <a:lstStyle/>
            <a:p>
              <a:endParaRPr lang="id-ID" sz="1350" dirty="0">
                <a:cs typeface="+mn-ea"/>
                <a:sym typeface="+mn-lt"/>
              </a:endParaRPr>
            </a:p>
          </p:txBody>
        </p:sp>
        <p:sp>
          <p:nvSpPr>
            <p:cNvPr id="15" name="Freeform 228">
              <a:extLst>
                <a:ext uri="{FF2B5EF4-FFF2-40B4-BE49-F238E27FC236}">
                  <a16:creationId xmlns:a16="http://schemas.microsoft.com/office/drawing/2014/main" id="{D5D9D113-D892-3DBD-4487-4B3BFBC93E7D}"/>
                </a:ext>
              </a:extLst>
            </p:cNvPr>
            <p:cNvSpPr>
              <a:spLocks noEditPoints="1"/>
            </p:cNvSpPr>
            <p:nvPr/>
          </p:nvSpPr>
          <p:spPr bwMode="auto">
            <a:xfrm>
              <a:off x="1044443" y="3713061"/>
              <a:ext cx="162816" cy="162816"/>
            </a:xfrm>
            <a:custGeom>
              <a:avLst/>
              <a:gdLst>
                <a:gd name="T0" fmla="*/ 26 w 28"/>
                <a:gd name="T1" fmla="*/ 11 h 28"/>
                <a:gd name="T2" fmla="*/ 23 w 28"/>
                <a:gd name="T3" fmla="*/ 11 h 28"/>
                <a:gd name="T4" fmla="*/ 22 w 28"/>
                <a:gd name="T5" fmla="*/ 9 h 28"/>
                <a:gd name="T6" fmla="*/ 24 w 28"/>
                <a:gd name="T7" fmla="*/ 7 h 28"/>
                <a:gd name="T8" fmla="*/ 24 w 28"/>
                <a:gd name="T9" fmla="*/ 4 h 28"/>
                <a:gd name="T10" fmla="*/ 23 w 28"/>
                <a:gd name="T11" fmla="*/ 3 h 28"/>
                <a:gd name="T12" fmla="*/ 21 w 28"/>
                <a:gd name="T13" fmla="*/ 3 h 28"/>
                <a:gd name="T14" fmla="*/ 18 w 28"/>
                <a:gd name="T15" fmla="*/ 6 h 28"/>
                <a:gd name="T16" fmla="*/ 16 w 28"/>
                <a:gd name="T17" fmla="*/ 5 h 28"/>
                <a:gd name="T18" fmla="*/ 16 w 28"/>
                <a:gd name="T19" fmla="*/ 2 h 28"/>
                <a:gd name="T20" fmla="*/ 14 w 28"/>
                <a:gd name="T21" fmla="*/ 0 h 28"/>
                <a:gd name="T22" fmla="*/ 13 w 28"/>
                <a:gd name="T23" fmla="*/ 0 h 28"/>
                <a:gd name="T24" fmla="*/ 11 w 28"/>
                <a:gd name="T25" fmla="*/ 2 h 28"/>
                <a:gd name="T26" fmla="*/ 11 w 28"/>
                <a:gd name="T27" fmla="*/ 5 h 28"/>
                <a:gd name="T28" fmla="*/ 9 w 28"/>
                <a:gd name="T29" fmla="*/ 6 h 28"/>
                <a:gd name="T30" fmla="*/ 7 w 28"/>
                <a:gd name="T31" fmla="*/ 4 h 28"/>
                <a:gd name="T32" fmla="*/ 4 w 28"/>
                <a:gd name="T33" fmla="*/ 4 h 28"/>
                <a:gd name="T34" fmla="*/ 3 w 28"/>
                <a:gd name="T35" fmla="*/ 5 h 28"/>
                <a:gd name="T36" fmla="*/ 3 w 28"/>
                <a:gd name="T37" fmla="*/ 7 h 28"/>
                <a:gd name="T38" fmla="*/ 6 w 28"/>
                <a:gd name="T39" fmla="*/ 9 h 28"/>
                <a:gd name="T40" fmla="*/ 4 w 28"/>
                <a:gd name="T41" fmla="*/ 12 h 28"/>
                <a:gd name="T42" fmla="*/ 2 w 28"/>
                <a:gd name="T43" fmla="*/ 12 h 28"/>
                <a:gd name="T44" fmla="*/ 0 w 28"/>
                <a:gd name="T45" fmla="*/ 14 h 28"/>
                <a:gd name="T46" fmla="*/ 0 w 28"/>
                <a:gd name="T47" fmla="*/ 15 h 28"/>
                <a:gd name="T48" fmla="*/ 2 w 28"/>
                <a:gd name="T49" fmla="*/ 17 h 28"/>
                <a:gd name="T50" fmla="*/ 5 w 28"/>
                <a:gd name="T51" fmla="*/ 17 h 28"/>
                <a:gd name="T52" fmla="*/ 6 w 28"/>
                <a:gd name="T53" fmla="*/ 19 h 28"/>
                <a:gd name="T54" fmla="*/ 4 w 28"/>
                <a:gd name="T55" fmla="*/ 21 h 28"/>
                <a:gd name="T56" fmla="*/ 4 w 28"/>
                <a:gd name="T57" fmla="*/ 24 h 28"/>
                <a:gd name="T58" fmla="*/ 5 w 28"/>
                <a:gd name="T59" fmla="*/ 25 h 28"/>
                <a:gd name="T60" fmla="*/ 7 w 28"/>
                <a:gd name="T61" fmla="*/ 25 h 28"/>
                <a:gd name="T62" fmla="*/ 9 w 28"/>
                <a:gd name="T63" fmla="*/ 22 h 28"/>
                <a:gd name="T64" fmla="*/ 12 w 28"/>
                <a:gd name="T65" fmla="*/ 23 h 28"/>
                <a:gd name="T66" fmla="*/ 12 w 28"/>
                <a:gd name="T67" fmla="*/ 26 h 28"/>
                <a:gd name="T68" fmla="*/ 14 w 28"/>
                <a:gd name="T69" fmla="*/ 28 h 28"/>
                <a:gd name="T70" fmla="*/ 15 w 28"/>
                <a:gd name="T71" fmla="*/ 28 h 28"/>
                <a:gd name="T72" fmla="*/ 17 w 28"/>
                <a:gd name="T73" fmla="*/ 26 h 28"/>
                <a:gd name="T74" fmla="*/ 17 w 28"/>
                <a:gd name="T75" fmla="*/ 23 h 28"/>
                <a:gd name="T76" fmla="*/ 19 w 28"/>
                <a:gd name="T77" fmla="*/ 22 h 28"/>
                <a:gd name="T78" fmla="*/ 21 w 28"/>
                <a:gd name="T79" fmla="*/ 24 h 28"/>
                <a:gd name="T80" fmla="*/ 24 w 28"/>
                <a:gd name="T81" fmla="*/ 24 h 28"/>
                <a:gd name="T82" fmla="*/ 25 w 28"/>
                <a:gd name="T83" fmla="*/ 23 h 28"/>
                <a:gd name="T84" fmla="*/ 25 w 28"/>
                <a:gd name="T85" fmla="*/ 21 h 28"/>
                <a:gd name="T86" fmla="*/ 22 w 28"/>
                <a:gd name="T87" fmla="*/ 18 h 28"/>
                <a:gd name="T88" fmla="*/ 23 w 28"/>
                <a:gd name="T89" fmla="*/ 16 h 28"/>
                <a:gd name="T90" fmla="*/ 26 w 28"/>
                <a:gd name="T91" fmla="*/ 16 h 28"/>
                <a:gd name="T92" fmla="*/ 28 w 28"/>
                <a:gd name="T93" fmla="*/ 14 h 28"/>
                <a:gd name="T94" fmla="*/ 28 w 28"/>
                <a:gd name="T95" fmla="*/ 13 h 28"/>
                <a:gd name="T96" fmla="*/ 26 w 28"/>
                <a:gd name="T97" fmla="*/ 11 h 28"/>
                <a:gd name="T98" fmla="*/ 14 w 28"/>
                <a:gd name="T99" fmla="*/ 18 h 28"/>
                <a:gd name="T100" fmla="*/ 10 w 28"/>
                <a:gd name="T101" fmla="*/ 14 h 28"/>
                <a:gd name="T102" fmla="*/ 14 w 28"/>
                <a:gd name="T103" fmla="*/ 10 h 28"/>
                <a:gd name="T104" fmla="*/ 18 w 28"/>
                <a:gd name="T105" fmla="*/ 14 h 28"/>
                <a:gd name="T106" fmla="*/ 14 w 28"/>
                <a:gd name="T107"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 h="28">
                  <a:moveTo>
                    <a:pt x="26" y="11"/>
                  </a:moveTo>
                  <a:cubicBezTo>
                    <a:pt x="23" y="11"/>
                    <a:pt x="23" y="11"/>
                    <a:pt x="23" y="11"/>
                  </a:cubicBezTo>
                  <a:cubicBezTo>
                    <a:pt x="22" y="11"/>
                    <a:pt x="22" y="10"/>
                    <a:pt x="22" y="9"/>
                  </a:cubicBezTo>
                  <a:cubicBezTo>
                    <a:pt x="24" y="7"/>
                    <a:pt x="24" y="7"/>
                    <a:pt x="24" y="7"/>
                  </a:cubicBezTo>
                  <a:cubicBezTo>
                    <a:pt x="25" y="6"/>
                    <a:pt x="25" y="5"/>
                    <a:pt x="24" y="4"/>
                  </a:cubicBezTo>
                  <a:cubicBezTo>
                    <a:pt x="23" y="3"/>
                    <a:pt x="23" y="3"/>
                    <a:pt x="23" y="3"/>
                  </a:cubicBezTo>
                  <a:cubicBezTo>
                    <a:pt x="22" y="3"/>
                    <a:pt x="21" y="3"/>
                    <a:pt x="21" y="3"/>
                  </a:cubicBezTo>
                  <a:cubicBezTo>
                    <a:pt x="18" y="6"/>
                    <a:pt x="18" y="6"/>
                    <a:pt x="18" y="6"/>
                  </a:cubicBezTo>
                  <a:cubicBezTo>
                    <a:pt x="18" y="5"/>
                    <a:pt x="17" y="5"/>
                    <a:pt x="16" y="5"/>
                  </a:cubicBezTo>
                  <a:cubicBezTo>
                    <a:pt x="16" y="2"/>
                    <a:pt x="16" y="2"/>
                    <a:pt x="16" y="2"/>
                  </a:cubicBezTo>
                  <a:cubicBezTo>
                    <a:pt x="16" y="1"/>
                    <a:pt x="15" y="0"/>
                    <a:pt x="14" y="0"/>
                  </a:cubicBezTo>
                  <a:cubicBezTo>
                    <a:pt x="13" y="0"/>
                    <a:pt x="13" y="0"/>
                    <a:pt x="13" y="0"/>
                  </a:cubicBezTo>
                  <a:cubicBezTo>
                    <a:pt x="12" y="0"/>
                    <a:pt x="11" y="1"/>
                    <a:pt x="11" y="2"/>
                  </a:cubicBezTo>
                  <a:cubicBezTo>
                    <a:pt x="11" y="5"/>
                    <a:pt x="11" y="5"/>
                    <a:pt x="11" y="5"/>
                  </a:cubicBezTo>
                  <a:cubicBezTo>
                    <a:pt x="10" y="5"/>
                    <a:pt x="10" y="6"/>
                    <a:pt x="9" y="6"/>
                  </a:cubicBezTo>
                  <a:cubicBezTo>
                    <a:pt x="7" y="4"/>
                    <a:pt x="7" y="4"/>
                    <a:pt x="7" y="4"/>
                  </a:cubicBezTo>
                  <a:cubicBezTo>
                    <a:pt x="6" y="3"/>
                    <a:pt x="5" y="3"/>
                    <a:pt x="4" y="4"/>
                  </a:cubicBezTo>
                  <a:cubicBezTo>
                    <a:pt x="3" y="5"/>
                    <a:pt x="3" y="5"/>
                    <a:pt x="3" y="5"/>
                  </a:cubicBezTo>
                  <a:cubicBezTo>
                    <a:pt x="3" y="6"/>
                    <a:pt x="3" y="7"/>
                    <a:pt x="3" y="7"/>
                  </a:cubicBezTo>
                  <a:cubicBezTo>
                    <a:pt x="6" y="9"/>
                    <a:pt x="6" y="9"/>
                    <a:pt x="6" y="9"/>
                  </a:cubicBezTo>
                  <a:cubicBezTo>
                    <a:pt x="5" y="10"/>
                    <a:pt x="5" y="11"/>
                    <a:pt x="4" y="12"/>
                  </a:cubicBezTo>
                  <a:cubicBezTo>
                    <a:pt x="2" y="12"/>
                    <a:pt x="2" y="12"/>
                    <a:pt x="2" y="12"/>
                  </a:cubicBezTo>
                  <a:cubicBezTo>
                    <a:pt x="1" y="12"/>
                    <a:pt x="0" y="13"/>
                    <a:pt x="0" y="14"/>
                  </a:cubicBezTo>
                  <a:cubicBezTo>
                    <a:pt x="0" y="15"/>
                    <a:pt x="0" y="15"/>
                    <a:pt x="0" y="15"/>
                  </a:cubicBezTo>
                  <a:cubicBezTo>
                    <a:pt x="0" y="16"/>
                    <a:pt x="1" y="17"/>
                    <a:pt x="2" y="17"/>
                  </a:cubicBezTo>
                  <a:cubicBezTo>
                    <a:pt x="5" y="17"/>
                    <a:pt x="5" y="17"/>
                    <a:pt x="5" y="17"/>
                  </a:cubicBezTo>
                  <a:cubicBezTo>
                    <a:pt x="5" y="18"/>
                    <a:pt x="5" y="19"/>
                    <a:pt x="6" y="19"/>
                  </a:cubicBezTo>
                  <a:cubicBezTo>
                    <a:pt x="4" y="21"/>
                    <a:pt x="4" y="21"/>
                    <a:pt x="4" y="21"/>
                  </a:cubicBezTo>
                  <a:cubicBezTo>
                    <a:pt x="3" y="22"/>
                    <a:pt x="3" y="23"/>
                    <a:pt x="4" y="24"/>
                  </a:cubicBezTo>
                  <a:cubicBezTo>
                    <a:pt x="5" y="25"/>
                    <a:pt x="5" y="25"/>
                    <a:pt x="5" y="25"/>
                  </a:cubicBezTo>
                  <a:cubicBezTo>
                    <a:pt x="6" y="25"/>
                    <a:pt x="7" y="25"/>
                    <a:pt x="7" y="25"/>
                  </a:cubicBezTo>
                  <a:cubicBezTo>
                    <a:pt x="9" y="22"/>
                    <a:pt x="9" y="22"/>
                    <a:pt x="9" y="22"/>
                  </a:cubicBezTo>
                  <a:cubicBezTo>
                    <a:pt x="10" y="23"/>
                    <a:pt x="11" y="23"/>
                    <a:pt x="12" y="23"/>
                  </a:cubicBezTo>
                  <a:cubicBezTo>
                    <a:pt x="12" y="26"/>
                    <a:pt x="12" y="26"/>
                    <a:pt x="12" y="26"/>
                  </a:cubicBezTo>
                  <a:cubicBezTo>
                    <a:pt x="12" y="27"/>
                    <a:pt x="13" y="28"/>
                    <a:pt x="14" y="28"/>
                  </a:cubicBezTo>
                  <a:cubicBezTo>
                    <a:pt x="15" y="28"/>
                    <a:pt x="15" y="28"/>
                    <a:pt x="15" y="28"/>
                  </a:cubicBezTo>
                  <a:cubicBezTo>
                    <a:pt x="16" y="28"/>
                    <a:pt x="17" y="27"/>
                    <a:pt x="17" y="26"/>
                  </a:cubicBezTo>
                  <a:cubicBezTo>
                    <a:pt x="17" y="23"/>
                    <a:pt x="17" y="23"/>
                    <a:pt x="17" y="23"/>
                  </a:cubicBezTo>
                  <a:cubicBezTo>
                    <a:pt x="18" y="23"/>
                    <a:pt x="18" y="22"/>
                    <a:pt x="19" y="22"/>
                  </a:cubicBezTo>
                  <a:cubicBezTo>
                    <a:pt x="21" y="24"/>
                    <a:pt x="21" y="24"/>
                    <a:pt x="21" y="24"/>
                  </a:cubicBezTo>
                  <a:cubicBezTo>
                    <a:pt x="22" y="25"/>
                    <a:pt x="23" y="25"/>
                    <a:pt x="24" y="24"/>
                  </a:cubicBezTo>
                  <a:cubicBezTo>
                    <a:pt x="25" y="23"/>
                    <a:pt x="25" y="23"/>
                    <a:pt x="25" y="23"/>
                  </a:cubicBezTo>
                  <a:cubicBezTo>
                    <a:pt x="25" y="22"/>
                    <a:pt x="25" y="21"/>
                    <a:pt x="25" y="21"/>
                  </a:cubicBezTo>
                  <a:cubicBezTo>
                    <a:pt x="22" y="18"/>
                    <a:pt x="22" y="18"/>
                    <a:pt x="22" y="18"/>
                  </a:cubicBezTo>
                  <a:cubicBezTo>
                    <a:pt x="22" y="17"/>
                    <a:pt x="23" y="17"/>
                    <a:pt x="23" y="16"/>
                  </a:cubicBezTo>
                  <a:cubicBezTo>
                    <a:pt x="26" y="16"/>
                    <a:pt x="26" y="16"/>
                    <a:pt x="26" y="16"/>
                  </a:cubicBezTo>
                  <a:cubicBezTo>
                    <a:pt x="27" y="16"/>
                    <a:pt x="28" y="15"/>
                    <a:pt x="28" y="14"/>
                  </a:cubicBezTo>
                  <a:cubicBezTo>
                    <a:pt x="28" y="13"/>
                    <a:pt x="28" y="13"/>
                    <a:pt x="28" y="13"/>
                  </a:cubicBezTo>
                  <a:cubicBezTo>
                    <a:pt x="28" y="12"/>
                    <a:pt x="27" y="11"/>
                    <a:pt x="26" y="11"/>
                  </a:cubicBezTo>
                  <a:close/>
                  <a:moveTo>
                    <a:pt x="14" y="18"/>
                  </a:moveTo>
                  <a:cubicBezTo>
                    <a:pt x="11" y="18"/>
                    <a:pt x="10" y="16"/>
                    <a:pt x="10" y="14"/>
                  </a:cubicBezTo>
                  <a:cubicBezTo>
                    <a:pt x="10" y="12"/>
                    <a:pt x="11" y="10"/>
                    <a:pt x="14" y="10"/>
                  </a:cubicBezTo>
                  <a:cubicBezTo>
                    <a:pt x="16" y="10"/>
                    <a:pt x="18" y="12"/>
                    <a:pt x="18" y="14"/>
                  </a:cubicBezTo>
                  <a:cubicBezTo>
                    <a:pt x="18" y="16"/>
                    <a:pt x="16" y="18"/>
                    <a:pt x="14" y="18"/>
                  </a:cubicBezTo>
                  <a:close/>
                </a:path>
              </a:pathLst>
            </a:custGeom>
            <a:grpFill/>
            <a:ln>
              <a:noFill/>
            </a:ln>
          </p:spPr>
          <p:txBody>
            <a:bodyPr vert="horz" wrap="square" lIns="91440" tIns="45720" rIns="91440" bIns="45720" numCol="1" anchor="t" anchorCtr="0" compatLnSpc="1"/>
            <a:lstStyle/>
            <a:p>
              <a:endParaRPr lang="id-ID" sz="1350">
                <a:cs typeface="+mn-ea"/>
                <a:sym typeface="+mn-lt"/>
              </a:endParaRPr>
            </a:p>
          </p:txBody>
        </p:sp>
      </p:grpSp>
      <p:grpSp>
        <p:nvGrpSpPr>
          <p:cNvPr id="20" name="Group 15">
            <a:extLst>
              <a:ext uri="{FF2B5EF4-FFF2-40B4-BE49-F238E27FC236}">
                <a16:creationId xmlns:a16="http://schemas.microsoft.com/office/drawing/2014/main" id="{23ADDCFF-C8CC-BEBB-CA54-7CEBF6DA83B2}"/>
              </a:ext>
            </a:extLst>
          </p:cNvPr>
          <p:cNvGrpSpPr/>
          <p:nvPr/>
        </p:nvGrpSpPr>
        <p:grpSpPr>
          <a:xfrm>
            <a:off x="1325111" y="12528095"/>
            <a:ext cx="136640" cy="48017"/>
            <a:chOff x="8205788" y="-103188"/>
            <a:chExt cx="1343025" cy="1223964"/>
          </a:xfrm>
          <a:solidFill>
            <a:srgbClr val="223462"/>
          </a:solidFill>
        </p:grpSpPr>
        <p:sp>
          <p:nvSpPr>
            <p:cNvPr id="21" name="Rectangle 12">
              <a:extLst>
                <a:ext uri="{FF2B5EF4-FFF2-40B4-BE49-F238E27FC236}">
                  <a16:creationId xmlns:a16="http://schemas.microsoft.com/office/drawing/2014/main" id="{69ACAFA5-2A4E-E2B3-E02F-7A69BB006E83}"/>
                </a:ext>
              </a:extLst>
            </p:cNvPr>
            <p:cNvSpPr>
              <a:spLocks noChangeArrowheads="1"/>
            </p:cNvSpPr>
            <p:nvPr/>
          </p:nvSpPr>
          <p:spPr bwMode="auto">
            <a:xfrm>
              <a:off x="8288338" y="868363"/>
              <a:ext cx="2524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sz="1350">
                <a:cs typeface="+mn-ea"/>
                <a:sym typeface="+mn-lt"/>
              </a:endParaRPr>
            </a:p>
          </p:txBody>
        </p:sp>
        <p:sp>
          <p:nvSpPr>
            <p:cNvPr id="22" name="Rectangle 13">
              <a:extLst>
                <a:ext uri="{FF2B5EF4-FFF2-40B4-BE49-F238E27FC236}">
                  <a16:creationId xmlns:a16="http://schemas.microsoft.com/office/drawing/2014/main" id="{F93CBB41-342C-176A-E1FA-D36267822D24}"/>
                </a:ext>
              </a:extLst>
            </p:cNvPr>
            <p:cNvSpPr>
              <a:spLocks noChangeArrowheads="1"/>
            </p:cNvSpPr>
            <p:nvPr/>
          </p:nvSpPr>
          <p:spPr bwMode="auto">
            <a:xfrm>
              <a:off x="8624888" y="698500"/>
              <a:ext cx="252413" cy="422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sz="1350" dirty="0">
                <a:cs typeface="+mn-ea"/>
                <a:sym typeface="+mn-lt"/>
              </a:endParaRPr>
            </a:p>
          </p:txBody>
        </p:sp>
        <p:sp>
          <p:nvSpPr>
            <p:cNvPr id="23" name="Rectangle 14">
              <a:extLst>
                <a:ext uri="{FF2B5EF4-FFF2-40B4-BE49-F238E27FC236}">
                  <a16:creationId xmlns:a16="http://schemas.microsoft.com/office/drawing/2014/main" id="{0E5C47D7-A2C0-6F06-A112-08E1ABC8FEC3}"/>
                </a:ext>
              </a:extLst>
            </p:cNvPr>
            <p:cNvSpPr>
              <a:spLocks noChangeArrowheads="1"/>
            </p:cNvSpPr>
            <p:nvPr/>
          </p:nvSpPr>
          <p:spPr bwMode="auto">
            <a:xfrm>
              <a:off x="8961438" y="530225"/>
              <a:ext cx="252413" cy="5905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sz="1350">
                <a:cs typeface="+mn-ea"/>
                <a:sym typeface="+mn-lt"/>
              </a:endParaRPr>
            </a:p>
          </p:txBody>
        </p:sp>
        <p:sp>
          <p:nvSpPr>
            <p:cNvPr id="24" name="Rectangle 15">
              <a:extLst>
                <a:ext uri="{FF2B5EF4-FFF2-40B4-BE49-F238E27FC236}">
                  <a16:creationId xmlns:a16="http://schemas.microsoft.com/office/drawing/2014/main" id="{A9452F1B-CC0B-830B-610E-B87BAD0551C5}"/>
                </a:ext>
              </a:extLst>
            </p:cNvPr>
            <p:cNvSpPr>
              <a:spLocks noChangeArrowheads="1"/>
            </p:cNvSpPr>
            <p:nvPr/>
          </p:nvSpPr>
          <p:spPr bwMode="auto">
            <a:xfrm>
              <a:off x="9297988" y="361950"/>
              <a:ext cx="250825" cy="758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sz="1350">
                <a:cs typeface="+mn-ea"/>
                <a:sym typeface="+mn-lt"/>
              </a:endParaRPr>
            </a:p>
          </p:txBody>
        </p:sp>
        <p:sp>
          <p:nvSpPr>
            <p:cNvPr id="25" name="Freeform 16">
              <a:extLst>
                <a:ext uri="{FF2B5EF4-FFF2-40B4-BE49-F238E27FC236}">
                  <a16:creationId xmlns:a16="http://schemas.microsoft.com/office/drawing/2014/main" id="{1B077138-656F-3A6A-3FBB-A8D8585770EC}"/>
                </a:ext>
              </a:extLst>
            </p:cNvPr>
            <p:cNvSpPr/>
            <p:nvPr/>
          </p:nvSpPr>
          <p:spPr bwMode="auto">
            <a:xfrm>
              <a:off x="8205788" y="-103188"/>
              <a:ext cx="1343025" cy="801688"/>
            </a:xfrm>
            <a:custGeom>
              <a:avLst/>
              <a:gdLst>
                <a:gd name="T0" fmla="*/ 727 w 846"/>
                <a:gd name="T1" fmla="*/ 120 h 505"/>
                <a:gd name="T2" fmla="*/ 569 w 846"/>
                <a:gd name="T3" fmla="*/ 120 h 505"/>
                <a:gd name="T4" fmla="*/ 370 w 846"/>
                <a:gd name="T5" fmla="*/ 266 h 505"/>
                <a:gd name="T6" fmla="*/ 264 w 846"/>
                <a:gd name="T7" fmla="*/ 213 h 505"/>
                <a:gd name="T8" fmla="*/ 0 w 846"/>
                <a:gd name="T9" fmla="*/ 439 h 505"/>
                <a:gd name="T10" fmla="*/ 0 w 846"/>
                <a:gd name="T11" fmla="*/ 505 h 505"/>
                <a:gd name="T12" fmla="*/ 264 w 846"/>
                <a:gd name="T13" fmla="*/ 279 h 505"/>
                <a:gd name="T14" fmla="*/ 370 w 846"/>
                <a:gd name="T15" fmla="*/ 333 h 505"/>
                <a:gd name="T16" fmla="*/ 595 w 846"/>
                <a:gd name="T17" fmla="*/ 173 h 505"/>
                <a:gd name="T18" fmla="*/ 754 w 846"/>
                <a:gd name="T19" fmla="*/ 173 h 505"/>
                <a:gd name="T20" fmla="*/ 846 w 846"/>
                <a:gd name="T21" fmla="*/ 80 h 505"/>
                <a:gd name="T22" fmla="*/ 846 w 846"/>
                <a:gd name="T23" fmla="*/ 0 h 505"/>
                <a:gd name="T24" fmla="*/ 727 w 846"/>
                <a:gd name="T25" fmla="*/ 12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6" h="505">
                  <a:moveTo>
                    <a:pt x="727" y="120"/>
                  </a:moveTo>
                  <a:lnTo>
                    <a:pt x="569" y="120"/>
                  </a:lnTo>
                  <a:lnTo>
                    <a:pt x="370" y="266"/>
                  </a:lnTo>
                  <a:lnTo>
                    <a:pt x="264" y="213"/>
                  </a:lnTo>
                  <a:lnTo>
                    <a:pt x="0" y="439"/>
                  </a:lnTo>
                  <a:lnTo>
                    <a:pt x="0" y="505"/>
                  </a:lnTo>
                  <a:lnTo>
                    <a:pt x="264" y="279"/>
                  </a:lnTo>
                  <a:lnTo>
                    <a:pt x="370" y="333"/>
                  </a:lnTo>
                  <a:lnTo>
                    <a:pt x="595" y="173"/>
                  </a:lnTo>
                  <a:lnTo>
                    <a:pt x="754" y="173"/>
                  </a:lnTo>
                  <a:lnTo>
                    <a:pt x="846" y="80"/>
                  </a:lnTo>
                  <a:lnTo>
                    <a:pt x="846" y="0"/>
                  </a:lnTo>
                  <a:lnTo>
                    <a:pt x="727" y="1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350">
                <a:cs typeface="+mn-ea"/>
                <a:sym typeface="+mn-lt"/>
              </a:endParaRPr>
            </a:p>
          </p:txBody>
        </p:sp>
      </p:grpSp>
      <p:pic>
        <p:nvPicPr>
          <p:cNvPr id="26" name="Picture 2" descr="使用实时图像识别功能来帮助视障者“看”的智能手杖-欧莱凯设计网">
            <a:extLst>
              <a:ext uri="{FF2B5EF4-FFF2-40B4-BE49-F238E27FC236}">
                <a16:creationId xmlns:a16="http://schemas.microsoft.com/office/drawing/2014/main" id="{88227F65-3FA0-B63F-581C-68A82D4CA80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63576" y="10062792"/>
            <a:ext cx="1399297" cy="932865"/>
          </a:xfrm>
          <a:prstGeom prst="rect">
            <a:avLst/>
          </a:prstGeom>
          <a:noFill/>
          <a:extLst>
            <a:ext uri="{909E8E84-426E-40DD-AFC4-6F175D3DCCD1}">
              <a14:hiddenFill xmlns:a14="http://schemas.microsoft.com/office/drawing/2010/main">
                <a:solidFill>
                  <a:srgbClr val="FFFFFF"/>
                </a:solidFill>
              </a14:hiddenFill>
            </a:ext>
          </a:extLst>
        </p:spPr>
      </p:pic>
      <p:sp>
        <p:nvSpPr>
          <p:cNvPr id="27" name="文本框 26">
            <a:extLst>
              <a:ext uri="{FF2B5EF4-FFF2-40B4-BE49-F238E27FC236}">
                <a16:creationId xmlns:a16="http://schemas.microsoft.com/office/drawing/2014/main" id="{DEA67FC4-1C23-B160-2CD5-FE997DA86189}"/>
              </a:ext>
            </a:extLst>
          </p:cNvPr>
          <p:cNvSpPr txBox="1"/>
          <p:nvPr/>
        </p:nvSpPr>
        <p:spPr>
          <a:xfrm>
            <a:off x="3454731" y="11448283"/>
            <a:ext cx="1033854" cy="1384995"/>
          </a:xfrm>
          <a:prstGeom prst="rect">
            <a:avLst/>
          </a:prstGeom>
          <a:noFill/>
        </p:spPr>
        <p:txBody>
          <a:bodyPr wrap="square">
            <a:spAutoFit/>
          </a:bodyPr>
          <a:lstStyle/>
          <a:p>
            <a:pPr algn="ctr"/>
            <a:r>
              <a:rPr lang="zh-CN" altLang="en-US" sz="2800" dirty="0">
                <a:solidFill>
                  <a:srgbClr val="F9F9F9"/>
                </a:solidFill>
                <a:latin typeface="楷体" panose="02010609060101010101" pitchFamily="49" charset="-122"/>
                <a:ea typeface="楷体" panose="02010609060101010101" pitchFamily="49" charset="-122"/>
                <a:cs typeface="Times New Roman" panose="02020603050405020304" pitchFamily="18" charset="0"/>
              </a:rPr>
              <a:t>出行必备工具</a:t>
            </a:r>
          </a:p>
        </p:txBody>
      </p:sp>
      <p:sp>
        <p:nvSpPr>
          <p:cNvPr id="28" name="文本框 27">
            <a:extLst>
              <a:ext uri="{FF2B5EF4-FFF2-40B4-BE49-F238E27FC236}">
                <a16:creationId xmlns:a16="http://schemas.microsoft.com/office/drawing/2014/main" id="{2815F6BE-3664-0814-2409-9227C01DBEA5}"/>
              </a:ext>
            </a:extLst>
          </p:cNvPr>
          <p:cNvSpPr txBox="1"/>
          <p:nvPr/>
        </p:nvSpPr>
        <p:spPr>
          <a:xfrm>
            <a:off x="3888491" y="13275664"/>
            <a:ext cx="2207509" cy="5355312"/>
          </a:xfrm>
          <a:prstGeom prst="rect">
            <a:avLst/>
          </a:prstGeom>
          <a:noFill/>
        </p:spPr>
        <p:txBody>
          <a:bodyPr wrap="square">
            <a:spAutoFit/>
          </a:bodyPr>
          <a:lstStyle/>
          <a:p>
            <a:pPr indent="381000" algn="just"/>
            <a:r>
              <a:rPr lang="zh-CN" altLang="zh-CN" sz="1800" kern="100" dirty="0">
                <a:solidFill>
                  <a:schemeClr val="bg1"/>
                </a:solidFill>
                <a:effectLst/>
                <a:latin typeface="楷体" panose="02010609060101010101" pitchFamily="49" charset="-122"/>
                <a:ea typeface="楷体" panose="02010609060101010101" pitchFamily="49" charset="-122"/>
                <a:cs typeface="Times New Roman" panose="02020603050405020304" pitchFamily="18" charset="0"/>
              </a:rPr>
              <a:t>视障人群在出行时，通常需要借助拐杖作为辅助工具。通过借助拐杖敲击地面，能够向视障者传递前方是否有障碍物、台阶或不平坦地形的信息。这种触觉反馈是视障者判断行走路径安全性的重要依据。同时，在使用过程中因需依赖拐杖“查看”前方道路情况，拐杖前端将“左右周期性摇摆”，尤其是视障人群正在通过路口时。</a:t>
            </a:r>
          </a:p>
        </p:txBody>
      </p:sp>
      <p:pic>
        <p:nvPicPr>
          <p:cNvPr id="29" name="Picture 4" descr="志愿者 的图像结果">
            <a:extLst>
              <a:ext uri="{FF2B5EF4-FFF2-40B4-BE49-F238E27FC236}">
                <a16:creationId xmlns:a16="http://schemas.microsoft.com/office/drawing/2014/main" id="{47827C01-01BC-E9F5-347B-1770C0AE63B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537927" y="12598648"/>
            <a:ext cx="1399297" cy="932865"/>
          </a:xfrm>
          <a:prstGeom prst="rect">
            <a:avLst/>
          </a:prstGeom>
          <a:noFill/>
          <a:extLst>
            <a:ext uri="{909E8E84-426E-40DD-AFC4-6F175D3DCCD1}">
              <a14:hiddenFill xmlns:a14="http://schemas.microsoft.com/office/drawing/2010/main">
                <a:solidFill>
                  <a:srgbClr val="FFFFFF"/>
                </a:solidFill>
              </a14:hiddenFill>
            </a:ext>
          </a:extLst>
        </p:spPr>
      </p:pic>
      <p:sp>
        <p:nvSpPr>
          <p:cNvPr id="30" name="文本框 29">
            <a:extLst>
              <a:ext uri="{FF2B5EF4-FFF2-40B4-BE49-F238E27FC236}">
                <a16:creationId xmlns:a16="http://schemas.microsoft.com/office/drawing/2014/main" id="{8B8573D7-3650-4510-4AE6-7DB8271283CB}"/>
              </a:ext>
            </a:extLst>
          </p:cNvPr>
          <p:cNvSpPr txBox="1"/>
          <p:nvPr/>
        </p:nvSpPr>
        <p:spPr>
          <a:xfrm>
            <a:off x="9436231" y="10989064"/>
            <a:ext cx="1033854" cy="1384995"/>
          </a:xfrm>
          <a:prstGeom prst="rect">
            <a:avLst/>
          </a:prstGeom>
          <a:noFill/>
        </p:spPr>
        <p:txBody>
          <a:bodyPr wrap="square">
            <a:spAutoFit/>
          </a:bodyPr>
          <a:lstStyle/>
          <a:p>
            <a:pPr algn="ctr"/>
            <a:r>
              <a:rPr lang="zh-CN" altLang="en-US" sz="2800" dirty="0">
                <a:solidFill>
                  <a:srgbClr val="F9F9F9"/>
                </a:solidFill>
                <a:latin typeface="楷体" panose="02010609060101010101" pitchFamily="49" charset="-122"/>
                <a:ea typeface="楷体" panose="02010609060101010101" pitchFamily="49" charset="-122"/>
                <a:cs typeface="Times New Roman" panose="02020603050405020304" pitchFamily="18" charset="0"/>
              </a:rPr>
              <a:t>服务方式简便</a:t>
            </a:r>
          </a:p>
        </p:txBody>
      </p:sp>
      <p:sp>
        <p:nvSpPr>
          <p:cNvPr id="31" name="文本框 30">
            <a:extLst>
              <a:ext uri="{FF2B5EF4-FFF2-40B4-BE49-F238E27FC236}">
                <a16:creationId xmlns:a16="http://schemas.microsoft.com/office/drawing/2014/main" id="{8C0F7623-99C2-194A-E9F4-7A3E308BFDE0}"/>
              </a:ext>
            </a:extLst>
          </p:cNvPr>
          <p:cNvSpPr txBox="1"/>
          <p:nvPr/>
        </p:nvSpPr>
        <p:spPr>
          <a:xfrm>
            <a:off x="9585533" y="10318045"/>
            <a:ext cx="2207509" cy="5355312"/>
          </a:xfrm>
          <a:prstGeom prst="rect">
            <a:avLst/>
          </a:prstGeom>
          <a:noFill/>
        </p:spPr>
        <p:txBody>
          <a:bodyPr wrap="square">
            <a:spAutoFit/>
          </a:bodyPr>
          <a:lstStyle/>
          <a:p>
            <a:pPr indent="381000" algn="just"/>
            <a:r>
              <a:rPr lang="zh-CN" altLang="en-US"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我国注册志愿者已逾</a:t>
            </a:r>
            <a:r>
              <a:rPr lang="en-US"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2.3</a:t>
            </a:r>
            <a:r>
              <a:rPr lang="zh-CN" altLang="en-US"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亿人，其中江苏、山东、四川、河南、安徽、广东、河北、湖北、广西等地注册志愿者总数均超</a:t>
            </a:r>
            <a:r>
              <a:rPr lang="en-US"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1000</a:t>
            </a:r>
            <a:r>
              <a:rPr lang="zh-CN" altLang="en-US"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万人。尤其是近些年来大学生志愿者数量显著增长。本服务产品的志愿服务方式相较于传统的志愿服务而言具有“随时服务”、“简便服务”、“快速服务”等优势，不依赖于某一时间到某一地点进行定点服务。</a:t>
            </a:r>
            <a:endPar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6737147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anim calcmode="lin" valueType="num">
                                      <p:cBhvr>
                                        <p:cTn id="14" dur="500" fill="hold"/>
                                        <p:tgtEl>
                                          <p:spTgt spid="18"/>
                                        </p:tgtEl>
                                        <p:attrNameLst>
                                          <p:attrName>ppt_x</p:attrName>
                                        </p:attrNameLst>
                                      </p:cBhvr>
                                      <p:tavLst>
                                        <p:tav tm="0">
                                          <p:val>
                                            <p:strVal val="#ppt_x"/>
                                          </p:val>
                                        </p:tav>
                                        <p:tav tm="100000">
                                          <p:val>
                                            <p:strVal val="#ppt_x"/>
                                          </p:val>
                                        </p:tav>
                                      </p:tavLst>
                                    </p:anim>
                                    <p:anim calcmode="lin" valueType="num">
                                      <p:cBhvr>
                                        <p:cTn id="15" dur="5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anim calcmode="lin" valueType="num">
                                      <p:cBhvr>
                                        <p:cTn id="20" dur="500" fill="hold"/>
                                        <p:tgtEl>
                                          <p:spTgt spid="19"/>
                                        </p:tgtEl>
                                        <p:attrNameLst>
                                          <p:attrName>ppt_x</p:attrName>
                                        </p:attrNameLst>
                                      </p:cBhvr>
                                      <p:tavLst>
                                        <p:tav tm="0">
                                          <p:val>
                                            <p:strVal val="#ppt_x"/>
                                          </p:val>
                                        </p:tav>
                                        <p:tav tm="100000">
                                          <p:val>
                                            <p:strVal val="#ppt_x"/>
                                          </p:val>
                                        </p:tav>
                                      </p:tavLst>
                                    </p:anim>
                                    <p:anim calcmode="lin" valueType="num">
                                      <p:cBhvr>
                                        <p:cTn id="21" dur="500" fill="hold"/>
                                        <p:tgtEl>
                                          <p:spTgt spid="1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anim calcmode="lin" valueType="num">
                                      <p:cBhvr>
                                        <p:cTn id="25" dur="500" fill="hold"/>
                                        <p:tgtEl>
                                          <p:spTgt spid="16"/>
                                        </p:tgtEl>
                                        <p:attrNameLst>
                                          <p:attrName>ppt_x</p:attrName>
                                        </p:attrNameLst>
                                      </p:cBhvr>
                                      <p:tavLst>
                                        <p:tav tm="0">
                                          <p:val>
                                            <p:strVal val="#ppt_x"/>
                                          </p:val>
                                        </p:tav>
                                        <p:tav tm="100000">
                                          <p:val>
                                            <p:strVal val="#ppt_x"/>
                                          </p:val>
                                        </p:tav>
                                      </p:tavLst>
                                    </p:anim>
                                    <p:anim calcmode="lin" valueType="num">
                                      <p:cBhvr>
                                        <p:cTn id="26"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ED014-C8C7-31D5-DCC5-BD5887F4DBF2}"/>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36F99927-6887-1A08-0C2C-4FE1B8160B3D}"/>
              </a:ext>
            </a:extLst>
          </p:cNvPr>
          <p:cNvSpPr txBox="1"/>
          <p:nvPr/>
        </p:nvSpPr>
        <p:spPr>
          <a:xfrm>
            <a:off x="9024976" y="387753"/>
            <a:ext cx="2643121" cy="521970"/>
          </a:xfrm>
          <a:prstGeom prst="rect">
            <a:avLst/>
          </a:prstGeom>
          <a:noFill/>
        </p:spPr>
        <p:txBody>
          <a:bodyPr wrap="square">
            <a:spAutoFit/>
          </a:bodyPr>
          <a:lstStyle/>
          <a:p>
            <a:pPr algn="ctr"/>
            <a:r>
              <a:rPr lang="zh-CN" altLang="en-US" sz="2800" dirty="0">
                <a:solidFill>
                  <a:srgbClr val="F9F9F9"/>
                </a:solidFill>
                <a:latin typeface="楷体" panose="02010609060101010101" pitchFamily="49" charset="-122"/>
                <a:ea typeface="楷体" panose="02010609060101010101" pitchFamily="49" charset="-122"/>
                <a:cs typeface="Times New Roman" panose="02020603050405020304" pitchFamily="18" charset="0"/>
              </a:rPr>
              <a:t>生活实用程度</a:t>
            </a:r>
          </a:p>
        </p:txBody>
      </p:sp>
      <p:pic>
        <p:nvPicPr>
          <p:cNvPr id="26" name="图片 25">
            <a:extLst>
              <a:ext uri="{FF2B5EF4-FFF2-40B4-BE49-F238E27FC236}">
                <a16:creationId xmlns:a16="http://schemas.microsoft.com/office/drawing/2014/main" id="{1C8DBA43-B286-9148-286E-A1956F483883}"/>
              </a:ext>
            </a:extLst>
          </p:cNvPr>
          <p:cNvPicPr>
            <a:picLocks noChangeAspect="1"/>
          </p:cNvPicPr>
          <p:nvPr/>
        </p:nvPicPr>
        <p:blipFill>
          <a:blip r:embed="rId3"/>
          <a:stretch>
            <a:fillRect/>
          </a:stretch>
        </p:blipFill>
        <p:spPr>
          <a:xfrm>
            <a:off x="426461" y="251771"/>
            <a:ext cx="2740564" cy="1067724"/>
          </a:xfrm>
          <a:prstGeom prst="rect">
            <a:avLst/>
          </a:prstGeom>
        </p:spPr>
      </p:pic>
      <p:sp>
        <p:nvSpPr>
          <p:cNvPr id="36" name="Freeform 232">
            <a:extLst>
              <a:ext uri="{FF2B5EF4-FFF2-40B4-BE49-F238E27FC236}">
                <a16:creationId xmlns:a16="http://schemas.microsoft.com/office/drawing/2014/main" id="{BAB31546-4F12-F9BC-6290-578C1171C179}"/>
              </a:ext>
            </a:extLst>
          </p:cNvPr>
          <p:cNvSpPr>
            <a:spLocks noEditPoints="1"/>
          </p:cNvSpPr>
          <p:nvPr/>
        </p:nvSpPr>
        <p:spPr bwMode="auto">
          <a:xfrm>
            <a:off x="1112477" y="1731142"/>
            <a:ext cx="315179" cy="439514"/>
          </a:xfrm>
          <a:custGeom>
            <a:avLst/>
            <a:gdLst>
              <a:gd name="T0" fmla="*/ 43 w 46"/>
              <a:gd name="T1" fmla="*/ 6 h 64"/>
              <a:gd name="T2" fmla="*/ 46 w 46"/>
              <a:gd name="T3" fmla="*/ 6 h 64"/>
              <a:gd name="T4" fmla="*/ 46 w 46"/>
              <a:gd name="T5" fmla="*/ 0 h 64"/>
              <a:gd name="T6" fmla="*/ 0 w 46"/>
              <a:gd name="T7" fmla="*/ 0 h 64"/>
              <a:gd name="T8" fmla="*/ 0 w 46"/>
              <a:gd name="T9" fmla="*/ 6 h 64"/>
              <a:gd name="T10" fmla="*/ 4 w 46"/>
              <a:gd name="T11" fmla="*/ 6 h 64"/>
              <a:gd name="T12" fmla="*/ 17 w 46"/>
              <a:gd name="T13" fmla="*/ 29 h 64"/>
              <a:gd name="T14" fmla="*/ 17 w 46"/>
              <a:gd name="T15" fmla="*/ 36 h 64"/>
              <a:gd name="T16" fmla="*/ 4 w 46"/>
              <a:gd name="T17" fmla="*/ 58 h 64"/>
              <a:gd name="T18" fmla="*/ 0 w 46"/>
              <a:gd name="T19" fmla="*/ 58 h 64"/>
              <a:gd name="T20" fmla="*/ 0 w 46"/>
              <a:gd name="T21" fmla="*/ 64 h 64"/>
              <a:gd name="T22" fmla="*/ 46 w 46"/>
              <a:gd name="T23" fmla="*/ 64 h 64"/>
              <a:gd name="T24" fmla="*/ 46 w 46"/>
              <a:gd name="T25" fmla="*/ 58 h 64"/>
              <a:gd name="T26" fmla="*/ 43 w 46"/>
              <a:gd name="T27" fmla="*/ 58 h 64"/>
              <a:gd name="T28" fmla="*/ 30 w 46"/>
              <a:gd name="T29" fmla="*/ 36 h 64"/>
              <a:gd name="T30" fmla="*/ 30 w 46"/>
              <a:gd name="T31" fmla="*/ 29 h 64"/>
              <a:gd name="T32" fmla="*/ 43 w 46"/>
              <a:gd name="T33" fmla="*/ 6 h 64"/>
              <a:gd name="T34" fmla="*/ 28 w 46"/>
              <a:gd name="T35" fmla="*/ 38 h 64"/>
              <a:gd name="T36" fmla="*/ 40 w 46"/>
              <a:gd name="T37" fmla="*/ 58 h 64"/>
              <a:gd name="T38" fmla="*/ 37 w 46"/>
              <a:gd name="T39" fmla="*/ 58 h 64"/>
              <a:gd name="T40" fmla="*/ 31 w 46"/>
              <a:gd name="T41" fmla="*/ 51 h 64"/>
              <a:gd name="T42" fmla="*/ 24 w 46"/>
              <a:gd name="T43" fmla="*/ 43 h 64"/>
              <a:gd name="T44" fmla="*/ 17 w 46"/>
              <a:gd name="T45" fmla="*/ 51 h 64"/>
              <a:gd name="T46" fmla="*/ 11 w 46"/>
              <a:gd name="T47" fmla="*/ 58 h 64"/>
              <a:gd name="T48" fmla="*/ 7 w 46"/>
              <a:gd name="T49" fmla="*/ 58 h 64"/>
              <a:gd name="T50" fmla="*/ 19 w 46"/>
              <a:gd name="T51" fmla="*/ 38 h 64"/>
              <a:gd name="T52" fmla="*/ 20 w 46"/>
              <a:gd name="T53" fmla="*/ 38 h 64"/>
              <a:gd name="T54" fmla="*/ 20 w 46"/>
              <a:gd name="T55" fmla="*/ 26 h 64"/>
              <a:gd name="T56" fmla="*/ 19 w 46"/>
              <a:gd name="T57" fmla="*/ 26 h 64"/>
              <a:gd name="T58" fmla="*/ 7 w 46"/>
              <a:gd name="T59" fmla="*/ 6 h 64"/>
              <a:gd name="T60" fmla="*/ 40 w 46"/>
              <a:gd name="T61" fmla="*/ 6 h 64"/>
              <a:gd name="T62" fmla="*/ 28 w 46"/>
              <a:gd name="T63" fmla="*/ 26 h 64"/>
              <a:gd name="T64" fmla="*/ 27 w 46"/>
              <a:gd name="T65" fmla="*/ 26 h 64"/>
              <a:gd name="T66" fmla="*/ 27 w 46"/>
              <a:gd name="T67" fmla="*/ 38 h 64"/>
              <a:gd name="T68" fmla="*/ 28 w 46"/>
              <a:gd name="T69" fmla="*/ 3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6" h="64">
                <a:moveTo>
                  <a:pt x="43" y="6"/>
                </a:moveTo>
                <a:cubicBezTo>
                  <a:pt x="46" y="6"/>
                  <a:pt x="46" y="6"/>
                  <a:pt x="46" y="6"/>
                </a:cubicBezTo>
                <a:cubicBezTo>
                  <a:pt x="46" y="0"/>
                  <a:pt x="46" y="0"/>
                  <a:pt x="46" y="0"/>
                </a:cubicBezTo>
                <a:cubicBezTo>
                  <a:pt x="0" y="0"/>
                  <a:pt x="0" y="0"/>
                  <a:pt x="0" y="0"/>
                </a:cubicBezTo>
                <a:cubicBezTo>
                  <a:pt x="0" y="6"/>
                  <a:pt x="0" y="6"/>
                  <a:pt x="0" y="6"/>
                </a:cubicBezTo>
                <a:cubicBezTo>
                  <a:pt x="4" y="6"/>
                  <a:pt x="4" y="6"/>
                  <a:pt x="4" y="6"/>
                </a:cubicBezTo>
                <a:cubicBezTo>
                  <a:pt x="5" y="18"/>
                  <a:pt x="9" y="26"/>
                  <a:pt x="17" y="29"/>
                </a:cubicBezTo>
                <a:cubicBezTo>
                  <a:pt x="17" y="36"/>
                  <a:pt x="17" y="36"/>
                  <a:pt x="17" y="36"/>
                </a:cubicBezTo>
                <a:cubicBezTo>
                  <a:pt x="9" y="38"/>
                  <a:pt x="5" y="46"/>
                  <a:pt x="4" y="58"/>
                </a:cubicBezTo>
                <a:cubicBezTo>
                  <a:pt x="0" y="58"/>
                  <a:pt x="0" y="58"/>
                  <a:pt x="0" y="58"/>
                </a:cubicBezTo>
                <a:cubicBezTo>
                  <a:pt x="0" y="64"/>
                  <a:pt x="0" y="64"/>
                  <a:pt x="0" y="64"/>
                </a:cubicBezTo>
                <a:cubicBezTo>
                  <a:pt x="46" y="64"/>
                  <a:pt x="46" y="64"/>
                  <a:pt x="46" y="64"/>
                </a:cubicBezTo>
                <a:cubicBezTo>
                  <a:pt x="46" y="58"/>
                  <a:pt x="46" y="58"/>
                  <a:pt x="46" y="58"/>
                </a:cubicBezTo>
                <a:cubicBezTo>
                  <a:pt x="43" y="58"/>
                  <a:pt x="43" y="58"/>
                  <a:pt x="43" y="58"/>
                </a:cubicBezTo>
                <a:cubicBezTo>
                  <a:pt x="42" y="46"/>
                  <a:pt x="38" y="38"/>
                  <a:pt x="30" y="36"/>
                </a:cubicBezTo>
                <a:cubicBezTo>
                  <a:pt x="30" y="29"/>
                  <a:pt x="30" y="29"/>
                  <a:pt x="30" y="29"/>
                </a:cubicBezTo>
                <a:cubicBezTo>
                  <a:pt x="38" y="26"/>
                  <a:pt x="42" y="18"/>
                  <a:pt x="43" y="6"/>
                </a:cubicBezTo>
                <a:close/>
                <a:moveTo>
                  <a:pt x="28" y="38"/>
                </a:moveTo>
                <a:cubicBezTo>
                  <a:pt x="37" y="40"/>
                  <a:pt x="39" y="49"/>
                  <a:pt x="40" y="58"/>
                </a:cubicBezTo>
                <a:cubicBezTo>
                  <a:pt x="37" y="58"/>
                  <a:pt x="37" y="58"/>
                  <a:pt x="37" y="58"/>
                </a:cubicBezTo>
                <a:cubicBezTo>
                  <a:pt x="31" y="51"/>
                  <a:pt x="31" y="51"/>
                  <a:pt x="31" y="51"/>
                </a:cubicBezTo>
                <a:cubicBezTo>
                  <a:pt x="24" y="43"/>
                  <a:pt x="24" y="43"/>
                  <a:pt x="24" y="43"/>
                </a:cubicBezTo>
                <a:cubicBezTo>
                  <a:pt x="17" y="51"/>
                  <a:pt x="17" y="51"/>
                  <a:pt x="17" y="51"/>
                </a:cubicBezTo>
                <a:cubicBezTo>
                  <a:pt x="11" y="58"/>
                  <a:pt x="11" y="58"/>
                  <a:pt x="11" y="58"/>
                </a:cubicBezTo>
                <a:cubicBezTo>
                  <a:pt x="7" y="58"/>
                  <a:pt x="7" y="58"/>
                  <a:pt x="7" y="58"/>
                </a:cubicBezTo>
                <a:cubicBezTo>
                  <a:pt x="8" y="49"/>
                  <a:pt x="10" y="40"/>
                  <a:pt x="19" y="38"/>
                </a:cubicBezTo>
                <a:cubicBezTo>
                  <a:pt x="20" y="38"/>
                  <a:pt x="20" y="38"/>
                  <a:pt x="20" y="38"/>
                </a:cubicBezTo>
                <a:cubicBezTo>
                  <a:pt x="20" y="26"/>
                  <a:pt x="20" y="26"/>
                  <a:pt x="20" y="26"/>
                </a:cubicBezTo>
                <a:cubicBezTo>
                  <a:pt x="19" y="26"/>
                  <a:pt x="19" y="26"/>
                  <a:pt x="19" y="26"/>
                </a:cubicBezTo>
                <a:cubicBezTo>
                  <a:pt x="10" y="24"/>
                  <a:pt x="8" y="15"/>
                  <a:pt x="7" y="6"/>
                </a:cubicBezTo>
                <a:cubicBezTo>
                  <a:pt x="40" y="6"/>
                  <a:pt x="40" y="6"/>
                  <a:pt x="40" y="6"/>
                </a:cubicBezTo>
                <a:cubicBezTo>
                  <a:pt x="39" y="15"/>
                  <a:pt x="37" y="24"/>
                  <a:pt x="28" y="26"/>
                </a:cubicBezTo>
                <a:cubicBezTo>
                  <a:pt x="27" y="26"/>
                  <a:pt x="27" y="26"/>
                  <a:pt x="27" y="26"/>
                </a:cubicBezTo>
                <a:cubicBezTo>
                  <a:pt x="27" y="38"/>
                  <a:pt x="27" y="38"/>
                  <a:pt x="27" y="38"/>
                </a:cubicBezTo>
                <a:lnTo>
                  <a:pt x="28" y="38"/>
                </a:lnTo>
                <a:close/>
              </a:path>
            </a:pathLst>
          </a:custGeom>
          <a:solidFill>
            <a:srgbClr val="223462"/>
          </a:solidFill>
          <a:ln>
            <a:noFill/>
          </a:ln>
        </p:spPr>
        <p:txBody>
          <a:bodyPr vert="horz" wrap="square" lIns="91440" tIns="45720" rIns="91440" bIns="45720" numCol="1" anchor="t" anchorCtr="0" compatLnSpc="1"/>
          <a:lstStyle/>
          <a:p>
            <a:endParaRPr lang="id-ID" sz="1350">
              <a:cs typeface="+mn-ea"/>
              <a:sym typeface="+mn-lt"/>
            </a:endParaRPr>
          </a:p>
        </p:txBody>
      </p:sp>
      <p:grpSp>
        <p:nvGrpSpPr>
          <p:cNvPr id="42" name="组合 41">
            <a:extLst>
              <a:ext uri="{FF2B5EF4-FFF2-40B4-BE49-F238E27FC236}">
                <a16:creationId xmlns:a16="http://schemas.microsoft.com/office/drawing/2014/main" id="{6F5316D2-FB72-6C6A-CDD8-4B274F55B2E1}"/>
              </a:ext>
            </a:extLst>
          </p:cNvPr>
          <p:cNvGrpSpPr/>
          <p:nvPr/>
        </p:nvGrpSpPr>
        <p:grpSpPr>
          <a:xfrm rot="13458849">
            <a:off x="10615004" y="3275249"/>
            <a:ext cx="472886" cy="476019"/>
            <a:chOff x="834757" y="3713061"/>
            <a:chExt cx="372502" cy="374970"/>
          </a:xfrm>
          <a:solidFill>
            <a:srgbClr val="223462"/>
          </a:solidFill>
        </p:grpSpPr>
        <p:sp>
          <p:nvSpPr>
            <p:cNvPr id="43" name="Freeform 227">
              <a:extLst>
                <a:ext uri="{FF2B5EF4-FFF2-40B4-BE49-F238E27FC236}">
                  <a16:creationId xmlns:a16="http://schemas.microsoft.com/office/drawing/2014/main" id="{03937565-A761-8401-1191-00596BDE6B8F}"/>
                </a:ext>
              </a:extLst>
            </p:cNvPr>
            <p:cNvSpPr>
              <a:spLocks noEditPoints="1"/>
            </p:cNvSpPr>
            <p:nvPr/>
          </p:nvSpPr>
          <p:spPr bwMode="auto">
            <a:xfrm>
              <a:off x="834757" y="3831472"/>
              <a:ext cx="256559" cy="256559"/>
            </a:xfrm>
            <a:custGeom>
              <a:avLst/>
              <a:gdLst>
                <a:gd name="T0" fmla="*/ 42 w 44"/>
                <a:gd name="T1" fmla="*/ 18 h 44"/>
                <a:gd name="T2" fmla="*/ 35 w 44"/>
                <a:gd name="T3" fmla="*/ 18 h 44"/>
                <a:gd name="T4" fmla="*/ 34 w 44"/>
                <a:gd name="T5" fmla="*/ 14 h 44"/>
                <a:gd name="T6" fmla="*/ 38 w 44"/>
                <a:gd name="T7" fmla="*/ 10 h 44"/>
                <a:gd name="T8" fmla="*/ 38 w 44"/>
                <a:gd name="T9" fmla="*/ 7 h 44"/>
                <a:gd name="T10" fmla="*/ 36 w 44"/>
                <a:gd name="T11" fmla="*/ 5 h 44"/>
                <a:gd name="T12" fmla="*/ 33 w 44"/>
                <a:gd name="T13" fmla="*/ 5 h 44"/>
                <a:gd name="T14" fmla="*/ 29 w 44"/>
                <a:gd name="T15" fmla="*/ 9 h 44"/>
                <a:gd name="T16" fmla="*/ 25 w 44"/>
                <a:gd name="T17" fmla="*/ 8 h 44"/>
                <a:gd name="T18" fmla="*/ 25 w 44"/>
                <a:gd name="T19" fmla="*/ 2 h 44"/>
                <a:gd name="T20" fmla="*/ 23 w 44"/>
                <a:gd name="T21" fmla="*/ 0 h 44"/>
                <a:gd name="T22" fmla="*/ 20 w 44"/>
                <a:gd name="T23" fmla="*/ 0 h 44"/>
                <a:gd name="T24" fmla="*/ 18 w 44"/>
                <a:gd name="T25" fmla="*/ 2 h 44"/>
                <a:gd name="T26" fmla="*/ 18 w 44"/>
                <a:gd name="T27" fmla="*/ 8 h 44"/>
                <a:gd name="T28" fmla="*/ 14 w 44"/>
                <a:gd name="T29" fmla="*/ 9 h 44"/>
                <a:gd name="T30" fmla="*/ 10 w 44"/>
                <a:gd name="T31" fmla="*/ 6 h 44"/>
                <a:gd name="T32" fmla="*/ 7 w 44"/>
                <a:gd name="T33" fmla="*/ 6 h 44"/>
                <a:gd name="T34" fmla="*/ 5 w 44"/>
                <a:gd name="T35" fmla="*/ 8 h 44"/>
                <a:gd name="T36" fmla="*/ 5 w 44"/>
                <a:gd name="T37" fmla="*/ 11 h 44"/>
                <a:gd name="T38" fmla="*/ 9 w 44"/>
                <a:gd name="T39" fmla="*/ 15 h 44"/>
                <a:gd name="T40" fmla="*/ 7 w 44"/>
                <a:gd name="T41" fmla="*/ 19 h 44"/>
                <a:gd name="T42" fmla="*/ 2 w 44"/>
                <a:gd name="T43" fmla="*/ 19 h 44"/>
                <a:gd name="T44" fmla="*/ 0 w 44"/>
                <a:gd name="T45" fmla="*/ 21 h 44"/>
                <a:gd name="T46" fmla="*/ 0 w 44"/>
                <a:gd name="T47" fmla="*/ 24 h 44"/>
                <a:gd name="T48" fmla="*/ 2 w 44"/>
                <a:gd name="T49" fmla="*/ 26 h 44"/>
                <a:gd name="T50" fmla="*/ 7 w 44"/>
                <a:gd name="T51" fmla="*/ 26 h 44"/>
                <a:gd name="T52" fmla="*/ 9 w 44"/>
                <a:gd name="T53" fmla="*/ 30 h 44"/>
                <a:gd name="T54" fmla="*/ 6 w 44"/>
                <a:gd name="T55" fmla="*/ 34 h 44"/>
                <a:gd name="T56" fmla="*/ 6 w 44"/>
                <a:gd name="T57" fmla="*/ 37 h 44"/>
                <a:gd name="T58" fmla="*/ 8 w 44"/>
                <a:gd name="T59" fmla="*/ 39 h 44"/>
                <a:gd name="T60" fmla="*/ 11 w 44"/>
                <a:gd name="T61" fmla="*/ 39 h 44"/>
                <a:gd name="T62" fmla="*/ 15 w 44"/>
                <a:gd name="T63" fmla="*/ 35 h 44"/>
                <a:gd name="T64" fmla="*/ 19 w 44"/>
                <a:gd name="T65" fmla="*/ 36 h 44"/>
                <a:gd name="T66" fmla="*/ 19 w 44"/>
                <a:gd name="T67" fmla="*/ 42 h 44"/>
                <a:gd name="T68" fmla="*/ 21 w 44"/>
                <a:gd name="T69" fmla="*/ 44 h 44"/>
                <a:gd name="T70" fmla="*/ 24 w 44"/>
                <a:gd name="T71" fmla="*/ 44 h 44"/>
                <a:gd name="T72" fmla="*/ 26 w 44"/>
                <a:gd name="T73" fmla="*/ 42 h 44"/>
                <a:gd name="T74" fmla="*/ 26 w 44"/>
                <a:gd name="T75" fmla="*/ 36 h 44"/>
                <a:gd name="T76" fmla="*/ 30 w 44"/>
                <a:gd name="T77" fmla="*/ 34 h 44"/>
                <a:gd name="T78" fmla="*/ 34 w 44"/>
                <a:gd name="T79" fmla="*/ 38 h 44"/>
                <a:gd name="T80" fmla="*/ 37 w 44"/>
                <a:gd name="T81" fmla="*/ 38 h 44"/>
                <a:gd name="T82" fmla="*/ 39 w 44"/>
                <a:gd name="T83" fmla="*/ 36 h 44"/>
                <a:gd name="T84" fmla="*/ 39 w 44"/>
                <a:gd name="T85" fmla="*/ 33 h 44"/>
                <a:gd name="T86" fmla="*/ 35 w 44"/>
                <a:gd name="T87" fmla="*/ 28 h 44"/>
                <a:gd name="T88" fmla="*/ 36 w 44"/>
                <a:gd name="T89" fmla="*/ 25 h 44"/>
                <a:gd name="T90" fmla="*/ 42 w 44"/>
                <a:gd name="T91" fmla="*/ 25 h 44"/>
                <a:gd name="T92" fmla="*/ 44 w 44"/>
                <a:gd name="T93" fmla="*/ 23 h 44"/>
                <a:gd name="T94" fmla="*/ 44 w 44"/>
                <a:gd name="T95" fmla="*/ 20 h 44"/>
                <a:gd name="T96" fmla="*/ 42 w 44"/>
                <a:gd name="T97" fmla="*/ 18 h 44"/>
                <a:gd name="T98" fmla="*/ 21 w 44"/>
                <a:gd name="T99" fmla="*/ 28 h 44"/>
                <a:gd name="T100" fmla="*/ 15 w 44"/>
                <a:gd name="T101" fmla="*/ 22 h 44"/>
                <a:gd name="T102" fmla="*/ 21 w 44"/>
                <a:gd name="T103" fmla="*/ 16 h 44"/>
                <a:gd name="T104" fmla="*/ 28 w 44"/>
                <a:gd name="T105" fmla="*/ 22 h 44"/>
                <a:gd name="T106" fmla="*/ 21 w 44"/>
                <a:gd name="T107" fmla="*/ 2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44">
                  <a:moveTo>
                    <a:pt x="42" y="18"/>
                  </a:moveTo>
                  <a:cubicBezTo>
                    <a:pt x="35" y="18"/>
                    <a:pt x="35" y="18"/>
                    <a:pt x="35" y="18"/>
                  </a:cubicBezTo>
                  <a:cubicBezTo>
                    <a:pt x="35" y="17"/>
                    <a:pt x="35" y="15"/>
                    <a:pt x="34" y="14"/>
                  </a:cubicBezTo>
                  <a:cubicBezTo>
                    <a:pt x="38" y="10"/>
                    <a:pt x="38" y="10"/>
                    <a:pt x="38" y="10"/>
                  </a:cubicBezTo>
                  <a:cubicBezTo>
                    <a:pt x="39" y="9"/>
                    <a:pt x="39" y="8"/>
                    <a:pt x="38" y="7"/>
                  </a:cubicBezTo>
                  <a:cubicBezTo>
                    <a:pt x="36" y="5"/>
                    <a:pt x="36" y="5"/>
                    <a:pt x="36" y="5"/>
                  </a:cubicBezTo>
                  <a:cubicBezTo>
                    <a:pt x="35" y="4"/>
                    <a:pt x="34" y="4"/>
                    <a:pt x="33" y="5"/>
                  </a:cubicBezTo>
                  <a:cubicBezTo>
                    <a:pt x="29" y="9"/>
                    <a:pt x="29" y="9"/>
                    <a:pt x="29" y="9"/>
                  </a:cubicBezTo>
                  <a:cubicBezTo>
                    <a:pt x="28" y="9"/>
                    <a:pt x="26" y="8"/>
                    <a:pt x="25" y="8"/>
                  </a:cubicBezTo>
                  <a:cubicBezTo>
                    <a:pt x="25" y="2"/>
                    <a:pt x="25" y="2"/>
                    <a:pt x="25" y="2"/>
                  </a:cubicBezTo>
                  <a:cubicBezTo>
                    <a:pt x="25" y="1"/>
                    <a:pt x="24" y="0"/>
                    <a:pt x="23" y="0"/>
                  </a:cubicBezTo>
                  <a:cubicBezTo>
                    <a:pt x="20" y="0"/>
                    <a:pt x="20" y="0"/>
                    <a:pt x="20" y="0"/>
                  </a:cubicBezTo>
                  <a:cubicBezTo>
                    <a:pt x="19" y="0"/>
                    <a:pt x="18" y="1"/>
                    <a:pt x="18" y="2"/>
                  </a:cubicBezTo>
                  <a:cubicBezTo>
                    <a:pt x="18" y="8"/>
                    <a:pt x="18" y="8"/>
                    <a:pt x="18" y="8"/>
                  </a:cubicBezTo>
                  <a:cubicBezTo>
                    <a:pt x="16" y="8"/>
                    <a:pt x="15" y="9"/>
                    <a:pt x="14" y="9"/>
                  </a:cubicBezTo>
                  <a:cubicBezTo>
                    <a:pt x="10" y="6"/>
                    <a:pt x="10" y="6"/>
                    <a:pt x="10" y="6"/>
                  </a:cubicBezTo>
                  <a:cubicBezTo>
                    <a:pt x="9" y="5"/>
                    <a:pt x="8" y="5"/>
                    <a:pt x="7" y="6"/>
                  </a:cubicBezTo>
                  <a:cubicBezTo>
                    <a:pt x="5" y="8"/>
                    <a:pt x="5" y="8"/>
                    <a:pt x="5" y="8"/>
                  </a:cubicBezTo>
                  <a:cubicBezTo>
                    <a:pt x="4" y="9"/>
                    <a:pt x="4" y="10"/>
                    <a:pt x="5" y="11"/>
                  </a:cubicBezTo>
                  <a:cubicBezTo>
                    <a:pt x="9" y="15"/>
                    <a:pt x="9" y="15"/>
                    <a:pt x="9" y="15"/>
                  </a:cubicBezTo>
                  <a:cubicBezTo>
                    <a:pt x="8" y="16"/>
                    <a:pt x="7" y="17"/>
                    <a:pt x="7" y="19"/>
                  </a:cubicBezTo>
                  <a:cubicBezTo>
                    <a:pt x="2" y="19"/>
                    <a:pt x="2" y="19"/>
                    <a:pt x="2" y="19"/>
                  </a:cubicBezTo>
                  <a:cubicBezTo>
                    <a:pt x="1" y="19"/>
                    <a:pt x="0" y="20"/>
                    <a:pt x="0" y="21"/>
                  </a:cubicBezTo>
                  <a:cubicBezTo>
                    <a:pt x="0" y="24"/>
                    <a:pt x="0" y="24"/>
                    <a:pt x="0" y="24"/>
                  </a:cubicBezTo>
                  <a:cubicBezTo>
                    <a:pt x="0" y="25"/>
                    <a:pt x="1" y="26"/>
                    <a:pt x="2" y="26"/>
                  </a:cubicBezTo>
                  <a:cubicBezTo>
                    <a:pt x="7" y="26"/>
                    <a:pt x="7" y="26"/>
                    <a:pt x="7" y="26"/>
                  </a:cubicBezTo>
                  <a:cubicBezTo>
                    <a:pt x="8" y="28"/>
                    <a:pt x="8" y="29"/>
                    <a:pt x="9" y="30"/>
                  </a:cubicBezTo>
                  <a:cubicBezTo>
                    <a:pt x="6" y="34"/>
                    <a:pt x="6" y="34"/>
                    <a:pt x="6" y="34"/>
                  </a:cubicBezTo>
                  <a:cubicBezTo>
                    <a:pt x="5" y="35"/>
                    <a:pt x="5" y="36"/>
                    <a:pt x="6" y="37"/>
                  </a:cubicBezTo>
                  <a:cubicBezTo>
                    <a:pt x="8" y="39"/>
                    <a:pt x="8" y="39"/>
                    <a:pt x="8" y="39"/>
                  </a:cubicBezTo>
                  <a:cubicBezTo>
                    <a:pt x="9" y="40"/>
                    <a:pt x="10" y="40"/>
                    <a:pt x="11" y="39"/>
                  </a:cubicBezTo>
                  <a:cubicBezTo>
                    <a:pt x="15" y="35"/>
                    <a:pt x="15" y="35"/>
                    <a:pt x="15" y="35"/>
                  </a:cubicBezTo>
                  <a:cubicBezTo>
                    <a:pt x="16" y="36"/>
                    <a:pt x="18" y="36"/>
                    <a:pt x="19" y="36"/>
                  </a:cubicBezTo>
                  <a:cubicBezTo>
                    <a:pt x="19" y="42"/>
                    <a:pt x="19" y="42"/>
                    <a:pt x="19" y="42"/>
                  </a:cubicBezTo>
                  <a:cubicBezTo>
                    <a:pt x="19" y="43"/>
                    <a:pt x="20" y="44"/>
                    <a:pt x="21" y="44"/>
                  </a:cubicBezTo>
                  <a:cubicBezTo>
                    <a:pt x="24" y="44"/>
                    <a:pt x="24" y="44"/>
                    <a:pt x="24" y="44"/>
                  </a:cubicBezTo>
                  <a:cubicBezTo>
                    <a:pt x="25" y="44"/>
                    <a:pt x="26" y="43"/>
                    <a:pt x="26" y="42"/>
                  </a:cubicBezTo>
                  <a:cubicBezTo>
                    <a:pt x="26" y="36"/>
                    <a:pt x="26" y="36"/>
                    <a:pt x="26" y="36"/>
                  </a:cubicBezTo>
                  <a:cubicBezTo>
                    <a:pt x="28" y="35"/>
                    <a:pt x="29" y="35"/>
                    <a:pt x="30" y="34"/>
                  </a:cubicBezTo>
                  <a:cubicBezTo>
                    <a:pt x="34" y="38"/>
                    <a:pt x="34" y="38"/>
                    <a:pt x="34" y="38"/>
                  </a:cubicBezTo>
                  <a:cubicBezTo>
                    <a:pt x="35" y="39"/>
                    <a:pt x="36" y="39"/>
                    <a:pt x="37" y="38"/>
                  </a:cubicBezTo>
                  <a:cubicBezTo>
                    <a:pt x="39" y="36"/>
                    <a:pt x="39" y="36"/>
                    <a:pt x="39" y="36"/>
                  </a:cubicBezTo>
                  <a:cubicBezTo>
                    <a:pt x="40" y="35"/>
                    <a:pt x="40" y="34"/>
                    <a:pt x="39" y="33"/>
                  </a:cubicBezTo>
                  <a:cubicBezTo>
                    <a:pt x="35" y="28"/>
                    <a:pt x="35" y="28"/>
                    <a:pt x="35" y="28"/>
                  </a:cubicBezTo>
                  <a:cubicBezTo>
                    <a:pt x="35" y="27"/>
                    <a:pt x="35" y="26"/>
                    <a:pt x="36" y="25"/>
                  </a:cubicBezTo>
                  <a:cubicBezTo>
                    <a:pt x="42" y="25"/>
                    <a:pt x="42" y="25"/>
                    <a:pt x="42" y="25"/>
                  </a:cubicBezTo>
                  <a:cubicBezTo>
                    <a:pt x="43" y="25"/>
                    <a:pt x="44" y="24"/>
                    <a:pt x="44" y="23"/>
                  </a:cubicBezTo>
                  <a:cubicBezTo>
                    <a:pt x="44" y="20"/>
                    <a:pt x="44" y="20"/>
                    <a:pt x="44" y="20"/>
                  </a:cubicBezTo>
                  <a:cubicBezTo>
                    <a:pt x="44" y="19"/>
                    <a:pt x="43" y="18"/>
                    <a:pt x="42" y="18"/>
                  </a:cubicBezTo>
                  <a:close/>
                  <a:moveTo>
                    <a:pt x="21" y="28"/>
                  </a:moveTo>
                  <a:cubicBezTo>
                    <a:pt x="18" y="28"/>
                    <a:pt x="15" y="25"/>
                    <a:pt x="15" y="22"/>
                  </a:cubicBezTo>
                  <a:cubicBezTo>
                    <a:pt x="15" y="19"/>
                    <a:pt x="18" y="16"/>
                    <a:pt x="21" y="16"/>
                  </a:cubicBezTo>
                  <a:cubicBezTo>
                    <a:pt x="25" y="16"/>
                    <a:pt x="28" y="19"/>
                    <a:pt x="28" y="22"/>
                  </a:cubicBezTo>
                  <a:cubicBezTo>
                    <a:pt x="28" y="25"/>
                    <a:pt x="25" y="28"/>
                    <a:pt x="21" y="28"/>
                  </a:cubicBezTo>
                  <a:close/>
                </a:path>
              </a:pathLst>
            </a:custGeom>
            <a:grpFill/>
            <a:ln>
              <a:noFill/>
            </a:ln>
          </p:spPr>
          <p:txBody>
            <a:bodyPr vert="horz" wrap="square" lIns="91440" tIns="45720" rIns="91440" bIns="45720" numCol="1" anchor="t" anchorCtr="0" compatLnSpc="1"/>
            <a:lstStyle/>
            <a:p>
              <a:endParaRPr lang="id-ID" sz="1350" dirty="0">
                <a:cs typeface="+mn-ea"/>
                <a:sym typeface="+mn-lt"/>
              </a:endParaRPr>
            </a:p>
          </p:txBody>
        </p:sp>
        <p:sp>
          <p:nvSpPr>
            <p:cNvPr id="44" name="Freeform 228">
              <a:extLst>
                <a:ext uri="{FF2B5EF4-FFF2-40B4-BE49-F238E27FC236}">
                  <a16:creationId xmlns:a16="http://schemas.microsoft.com/office/drawing/2014/main" id="{9518A11C-D54C-FB72-5D02-597173C342FB}"/>
                </a:ext>
              </a:extLst>
            </p:cNvPr>
            <p:cNvSpPr>
              <a:spLocks noEditPoints="1"/>
            </p:cNvSpPr>
            <p:nvPr/>
          </p:nvSpPr>
          <p:spPr bwMode="auto">
            <a:xfrm>
              <a:off x="1044443" y="3713061"/>
              <a:ext cx="162816" cy="162816"/>
            </a:xfrm>
            <a:custGeom>
              <a:avLst/>
              <a:gdLst>
                <a:gd name="T0" fmla="*/ 26 w 28"/>
                <a:gd name="T1" fmla="*/ 11 h 28"/>
                <a:gd name="T2" fmla="*/ 23 w 28"/>
                <a:gd name="T3" fmla="*/ 11 h 28"/>
                <a:gd name="T4" fmla="*/ 22 w 28"/>
                <a:gd name="T5" fmla="*/ 9 h 28"/>
                <a:gd name="T6" fmla="*/ 24 w 28"/>
                <a:gd name="T7" fmla="*/ 7 h 28"/>
                <a:gd name="T8" fmla="*/ 24 w 28"/>
                <a:gd name="T9" fmla="*/ 4 h 28"/>
                <a:gd name="T10" fmla="*/ 23 w 28"/>
                <a:gd name="T11" fmla="*/ 3 h 28"/>
                <a:gd name="T12" fmla="*/ 21 w 28"/>
                <a:gd name="T13" fmla="*/ 3 h 28"/>
                <a:gd name="T14" fmla="*/ 18 w 28"/>
                <a:gd name="T15" fmla="*/ 6 h 28"/>
                <a:gd name="T16" fmla="*/ 16 w 28"/>
                <a:gd name="T17" fmla="*/ 5 h 28"/>
                <a:gd name="T18" fmla="*/ 16 w 28"/>
                <a:gd name="T19" fmla="*/ 2 h 28"/>
                <a:gd name="T20" fmla="*/ 14 w 28"/>
                <a:gd name="T21" fmla="*/ 0 h 28"/>
                <a:gd name="T22" fmla="*/ 13 w 28"/>
                <a:gd name="T23" fmla="*/ 0 h 28"/>
                <a:gd name="T24" fmla="*/ 11 w 28"/>
                <a:gd name="T25" fmla="*/ 2 h 28"/>
                <a:gd name="T26" fmla="*/ 11 w 28"/>
                <a:gd name="T27" fmla="*/ 5 h 28"/>
                <a:gd name="T28" fmla="*/ 9 w 28"/>
                <a:gd name="T29" fmla="*/ 6 h 28"/>
                <a:gd name="T30" fmla="*/ 7 w 28"/>
                <a:gd name="T31" fmla="*/ 4 h 28"/>
                <a:gd name="T32" fmla="*/ 4 w 28"/>
                <a:gd name="T33" fmla="*/ 4 h 28"/>
                <a:gd name="T34" fmla="*/ 3 w 28"/>
                <a:gd name="T35" fmla="*/ 5 h 28"/>
                <a:gd name="T36" fmla="*/ 3 w 28"/>
                <a:gd name="T37" fmla="*/ 7 h 28"/>
                <a:gd name="T38" fmla="*/ 6 w 28"/>
                <a:gd name="T39" fmla="*/ 9 h 28"/>
                <a:gd name="T40" fmla="*/ 4 w 28"/>
                <a:gd name="T41" fmla="*/ 12 h 28"/>
                <a:gd name="T42" fmla="*/ 2 w 28"/>
                <a:gd name="T43" fmla="*/ 12 h 28"/>
                <a:gd name="T44" fmla="*/ 0 w 28"/>
                <a:gd name="T45" fmla="*/ 14 h 28"/>
                <a:gd name="T46" fmla="*/ 0 w 28"/>
                <a:gd name="T47" fmla="*/ 15 h 28"/>
                <a:gd name="T48" fmla="*/ 2 w 28"/>
                <a:gd name="T49" fmla="*/ 17 h 28"/>
                <a:gd name="T50" fmla="*/ 5 w 28"/>
                <a:gd name="T51" fmla="*/ 17 h 28"/>
                <a:gd name="T52" fmla="*/ 6 w 28"/>
                <a:gd name="T53" fmla="*/ 19 h 28"/>
                <a:gd name="T54" fmla="*/ 4 w 28"/>
                <a:gd name="T55" fmla="*/ 21 h 28"/>
                <a:gd name="T56" fmla="*/ 4 w 28"/>
                <a:gd name="T57" fmla="*/ 24 h 28"/>
                <a:gd name="T58" fmla="*/ 5 w 28"/>
                <a:gd name="T59" fmla="*/ 25 h 28"/>
                <a:gd name="T60" fmla="*/ 7 w 28"/>
                <a:gd name="T61" fmla="*/ 25 h 28"/>
                <a:gd name="T62" fmla="*/ 9 w 28"/>
                <a:gd name="T63" fmla="*/ 22 h 28"/>
                <a:gd name="T64" fmla="*/ 12 w 28"/>
                <a:gd name="T65" fmla="*/ 23 h 28"/>
                <a:gd name="T66" fmla="*/ 12 w 28"/>
                <a:gd name="T67" fmla="*/ 26 h 28"/>
                <a:gd name="T68" fmla="*/ 14 w 28"/>
                <a:gd name="T69" fmla="*/ 28 h 28"/>
                <a:gd name="T70" fmla="*/ 15 w 28"/>
                <a:gd name="T71" fmla="*/ 28 h 28"/>
                <a:gd name="T72" fmla="*/ 17 w 28"/>
                <a:gd name="T73" fmla="*/ 26 h 28"/>
                <a:gd name="T74" fmla="*/ 17 w 28"/>
                <a:gd name="T75" fmla="*/ 23 h 28"/>
                <a:gd name="T76" fmla="*/ 19 w 28"/>
                <a:gd name="T77" fmla="*/ 22 h 28"/>
                <a:gd name="T78" fmla="*/ 21 w 28"/>
                <a:gd name="T79" fmla="*/ 24 h 28"/>
                <a:gd name="T80" fmla="*/ 24 w 28"/>
                <a:gd name="T81" fmla="*/ 24 h 28"/>
                <a:gd name="T82" fmla="*/ 25 w 28"/>
                <a:gd name="T83" fmla="*/ 23 h 28"/>
                <a:gd name="T84" fmla="*/ 25 w 28"/>
                <a:gd name="T85" fmla="*/ 21 h 28"/>
                <a:gd name="T86" fmla="*/ 22 w 28"/>
                <a:gd name="T87" fmla="*/ 18 h 28"/>
                <a:gd name="T88" fmla="*/ 23 w 28"/>
                <a:gd name="T89" fmla="*/ 16 h 28"/>
                <a:gd name="T90" fmla="*/ 26 w 28"/>
                <a:gd name="T91" fmla="*/ 16 h 28"/>
                <a:gd name="T92" fmla="*/ 28 w 28"/>
                <a:gd name="T93" fmla="*/ 14 h 28"/>
                <a:gd name="T94" fmla="*/ 28 w 28"/>
                <a:gd name="T95" fmla="*/ 13 h 28"/>
                <a:gd name="T96" fmla="*/ 26 w 28"/>
                <a:gd name="T97" fmla="*/ 11 h 28"/>
                <a:gd name="T98" fmla="*/ 14 w 28"/>
                <a:gd name="T99" fmla="*/ 18 h 28"/>
                <a:gd name="T100" fmla="*/ 10 w 28"/>
                <a:gd name="T101" fmla="*/ 14 h 28"/>
                <a:gd name="T102" fmla="*/ 14 w 28"/>
                <a:gd name="T103" fmla="*/ 10 h 28"/>
                <a:gd name="T104" fmla="*/ 18 w 28"/>
                <a:gd name="T105" fmla="*/ 14 h 28"/>
                <a:gd name="T106" fmla="*/ 14 w 28"/>
                <a:gd name="T107"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 h="28">
                  <a:moveTo>
                    <a:pt x="26" y="11"/>
                  </a:moveTo>
                  <a:cubicBezTo>
                    <a:pt x="23" y="11"/>
                    <a:pt x="23" y="11"/>
                    <a:pt x="23" y="11"/>
                  </a:cubicBezTo>
                  <a:cubicBezTo>
                    <a:pt x="22" y="11"/>
                    <a:pt x="22" y="10"/>
                    <a:pt x="22" y="9"/>
                  </a:cubicBezTo>
                  <a:cubicBezTo>
                    <a:pt x="24" y="7"/>
                    <a:pt x="24" y="7"/>
                    <a:pt x="24" y="7"/>
                  </a:cubicBezTo>
                  <a:cubicBezTo>
                    <a:pt x="25" y="6"/>
                    <a:pt x="25" y="5"/>
                    <a:pt x="24" y="4"/>
                  </a:cubicBezTo>
                  <a:cubicBezTo>
                    <a:pt x="23" y="3"/>
                    <a:pt x="23" y="3"/>
                    <a:pt x="23" y="3"/>
                  </a:cubicBezTo>
                  <a:cubicBezTo>
                    <a:pt x="22" y="3"/>
                    <a:pt x="21" y="3"/>
                    <a:pt x="21" y="3"/>
                  </a:cubicBezTo>
                  <a:cubicBezTo>
                    <a:pt x="18" y="6"/>
                    <a:pt x="18" y="6"/>
                    <a:pt x="18" y="6"/>
                  </a:cubicBezTo>
                  <a:cubicBezTo>
                    <a:pt x="18" y="5"/>
                    <a:pt x="17" y="5"/>
                    <a:pt x="16" y="5"/>
                  </a:cubicBezTo>
                  <a:cubicBezTo>
                    <a:pt x="16" y="2"/>
                    <a:pt x="16" y="2"/>
                    <a:pt x="16" y="2"/>
                  </a:cubicBezTo>
                  <a:cubicBezTo>
                    <a:pt x="16" y="1"/>
                    <a:pt x="15" y="0"/>
                    <a:pt x="14" y="0"/>
                  </a:cubicBezTo>
                  <a:cubicBezTo>
                    <a:pt x="13" y="0"/>
                    <a:pt x="13" y="0"/>
                    <a:pt x="13" y="0"/>
                  </a:cubicBezTo>
                  <a:cubicBezTo>
                    <a:pt x="12" y="0"/>
                    <a:pt x="11" y="1"/>
                    <a:pt x="11" y="2"/>
                  </a:cubicBezTo>
                  <a:cubicBezTo>
                    <a:pt x="11" y="5"/>
                    <a:pt x="11" y="5"/>
                    <a:pt x="11" y="5"/>
                  </a:cubicBezTo>
                  <a:cubicBezTo>
                    <a:pt x="10" y="5"/>
                    <a:pt x="10" y="6"/>
                    <a:pt x="9" y="6"/>
                  </a:cubicBezTo>
                  <a:cubicBezTo>
                    <a:pt x="7" y="4"/>
                    <a:pt x="7" y="4"/>
                    <a:pt x="7" y="4"/>
                  </a:cubicBezTo>
                  <a:cubicBezTo>
                    <a:pt x="6" y="3"/>
                    <a:pt x="5" y="3"/>
                    <a:pt x="4" y="4"/>
                  </a:cubicBezTo>
                  <a:cubicBezTo>
                    <a:pt x="3" y="5"/>
                    <a:pt x="3" y="5"/>
                    <a:pt x="3" y="5"/>
                  </a:cubicBezTo>
                  <a:cubicBezTo>
                    <a:pt x="3" y="6"/>
                    <a:pt x="3" y="7"/>
                    <a:pt x="3" y="7"/>
                  </a:cubicBezTo>
                  <a:cubicBezTo>
                    <a:pt x="6" y="9"/>
                    <a:pt x="6" y="9"/>
                    <a:pt x="6" y="9"/>
                  </a:cubicBezTo>
                  <a:cubicBezTo>
                    <a:pt x="5" y="10"/>
                    <a:pt x="5" y="11"/>
                    <a:pt x="4" y="12"/>
                  </a:cubicBezTo>
                  <a:cubicBezTo>
                    <a:pt x="2" y="12"/>
                    <a:pt x="2" y="12"/>
                    <a:pt x="2" y="12"/>
                  </a:cubicBezTo>
                  <a:cubicBezTo>
                    <a:pt x="1" y="12"/>
                    <a:pt x="0" y="13"/>
                    <a:pt x="0" y="14"/>
                  </a:cubicBezTo>
                  <a:cubicBezTo>
                    <a:pt x="0" y="15"/>
                    <a:pt x="0" y="15"/>
                    <a:pt x="0" y="15"/>
                  </a:cubicBezTo>
                  <a:cubicBezTo>
                    <a:pt x="0" y="16"/>
                    <a:pt x="1" y="17"/>
                    <a:pt x="2" y="17"/>
                  </a:cubicBezTo>
                  <a:cubicBezTo>
                    <a:pt x="5" y="17"/>
                    <a:pt x="5" y="17"/>
                    <a:pt x="5" y="17"/>
                  </a:cubicBezTo>
                  <a:cubicBezTo>
                    <a:pt x="5" y="18"/>
                    <a:pt x="5" y="19"/>
                    <a:pt x="6" y="19"/>
                  </a:cubicBezTo>
                  <a:cubicBezTo>
                    <a:pt x="4" y="21"/>
                    <a:pt x="4" y="21"/>
                    <a:pt x="4" y="21"/>
                  </a:cubicBezTo>
                  <a:cubicBezTo>
                    <a:pt x="3" y="22"/>
                    <a:pt x="3" y="23"/>
                    <a:pt x="4" y="24"/>
                  </a:cubicBezTo>
                  <a:cubicBezTo>
                    <a:pt x="5" y="25"/>
                    <a:pt x="5" y="25"/>
                    <a:pt x="5" y="25"/>
                  </a:cubicBezTo>
                  <a:cubicBezTo>
                    <a:pt x="6" y="25"/>
                    <a:pt x="7" y="25"/>
                    <a:pt x="7" y="25"/>
                  </a:cubicBezTo>
                  <a:cubicBezTo>
                    <a:pt x="9" y="22"/>
                    <a:pt x="9" y="22"/>
                    <a:pt x="9" y="22"/>
                  </a:cubicBezTo>
                  <a:cubicBezTo>
                    <a:pt x="10" y="23"/>
                    <a:pt x="11" y="23"/>
                    <a:pt x="12" y="23"/>
                  </a:cubicBezTo>
                  <a:cubicBezTo>
                    <a:pt x="12" y="26"/>
                    <a:pt x="12" y="26"/>
                    <a:pt x="12" y="26"/>
                  </a:cubicBezTo>
                  <a:cubicBezTo>
                    <a:pt x="12" y="27"/>
                    <a:pt x="13" y="28"/>
                    <a:pt x="14" y="28"/>
                  </a:cubicBezTo>
                  <a:cubicBezTo>
                    <a:pt x="15" y="28"/>
                    <a:pt x="15" y="28"/>
                    <a:pt x="15" y="28"/>
                  </a:cubicBezTo>
                  <a:cubicBezTo>
                    <a:pt x="16" y="28"/>
                    <a:pt x="17" y="27"/>
                    <a:pt x="17" y="26"/>
                  </a:cubicBezTo>
                  <a:cubicBezTo>
                    <a:pt x="17" y="23"/>
                    <a:pt x="17" y="23"/>
                    <a:pt x="17" y="23"/>
                  </a:cubicBezTo>
                  <a:cubicBezTo>
                    <a:pt x="18" y="23"/>
                    <a:pt x="18" y="22"/>
                    <a:pt x="19" y="22"/>
                  </a:cubicBezTo>
                  <a:cubicBezTo>
                    <a:pt x="21" y="24"/>
                    <a:pt x="21" y="24"/>
                    <a:pt x="21" y="24"/>
                  </a:cubicBezTo>
                  <a:cubicBezTo>
                    <a:pt x="22" y="25"/>
                    <a:pt x="23" y="25"/>
                    <a:pt x="24" y="24"/>
                  </a:cubicBezTo>
                  <a:cubicBezTo>
                    <a:pt x="25" y="23"/>
                    <a:pt x="25" y="23"/>
                    <a:pt x="25" y="23"/>
                  </a:cubicBezTo>
                  <a:cubicBezTo>
                    <a:pt x="25" y="22"/>
                    <a:pt x="25" y="21"/>
                    <a:pt x="25" y="21"/>
                  </a:cubicBezTo>
                  <a:cubicBezTo>
                    <a:pt x="22" y="18"/>
                    <a:pt x="22" y="18"/>
                    <a:pt x="22" y="18"/>
                  </a:cubicBezTo>
                  <a:cubicBezTo>
                    <a:pt x="22" y="17"/>
                    <a:pt x="23" y="17"/>
                    <a:pt x="23" y="16"/>
                  </a:cubicBezTo>
                  <a:cubicBezTo>
                    <a:pt x="26" y="16"/>
                    <a:pt x="26" y="16"/>
                    <a:pt x="26" y="16"/>
                  </a:cubicBezTo>
                  <a:cubicBezTo>
                    <a:pt x="27" y="16"/>
                    <a:pt x="28" y="15"/>
                    <a:pt x="28" y="14"/>
                  </a:cubicBezTo>
                  <a:cubicBezTo>
                    <a:pt x="28" y="13"/>
                    <a:pt x="28" y="13"/>
                    <a:pt x="28" y="13"/>
                  </a:cubicBezTo>
                  <a:cubicBezTo>
                    <a:pt x="28" y="12"/>
                    <a:pt x="27" y="11"/>
                    <a:pt x="26" y="11"/>
                  </a:cubicBezTo>
                  <a:close/>
                  <a:moveTo>
                    <a:pt x="14" y="18"/>
                  </a:moveTo>
                  <a:cubicBezTo>
                    <a:pt x="11" y="18"/>
                    <a:pt x="10" y="16"/>
                    <a:pt x="10" y="14"/>
                  </a:cubicBezTo>
                  <a:cubicBezTo>
                    <a:pt x="10" y="12"/>
                    <a:pt x="11" y="10"/>
                    <a:pt x="14" y="10"/>
                  </a:cubicBezTo>
                  <a:cubicBezTo>
                    <a:pt x="16" y="10"/>
                    <a:pt x="18" y="12"/>
                    <a:pt x="18" y="14"/>
                  </a:cubicBezTo>
                  <a:cubicBezTo>
                    <a:pt x="18" y="16"/>
                    <a:pt x="16" y="18"/>
                    <a:pt x="14" y="18"/>
                  </a:cubicBezTo>
                  <a:close/>
                </a:path>
              </a:pathLst>
            </a:custGeom>
            <a:grpFill/>
            <a:ln>
              <a:noFill/>
            </a:ln>
          </p:spPr>
          <p:txBody>
            <a:bodyPr vert="horz" wrap="square" lIns="91440" tIns="45720" rIns="91440" bIns="45720" numCol="1" anchor="t" anchorCtr="0" compatLnSpc="1"/>
            <a:lstStyle/>
            <a:p>
              <a:endParaRPr lang="id-ID" sz="1350">
                <a:cs typeface="+mn-ea"/>
                <a:sym typeface="+mn-lt"/>
              </a:endParaRPr>
            </a:p>
          </p:txBody>
        </p:sp>
      </p:grpSp>
      <p:grpSp>
        <p:nvGrpSpPr>
          <p:cNvPr id="48" name="Group 15">
            <a:extLst>
              <a:ext uri="{FF2B5EF4-FFF2-40B4-BE49-F238E27FC236}">
                <a16:creationId xmlns:a16="http://schemas.microsoft.com/office/drawing/2014/main" id="{65A6FEAA-D2EC-DCEF-18A7-16B1AE5E8D96}"/>
              </a:ext>
            </a:extLst>
          </p:cNvPr>
          <p:cNvGrpSpPr/>
          <p:nvPr/>
        </p:nvGrpSpPr>
        <p:grpSpPr>
          <a:xfrm>
            <a:off x="1112422" y="5235615"/>
            <a:ext cx="349329" cy="301040"/>
            <a:chOff x="8205788" y="-103188"/>
            <a:chExt cx="1343025" cy="1223964"/>
          </a:xfrm>
          <a:solidFill>
            <a:srgbClr val="223462"/>
          </a:solidFill>
        </p:grpSpPr>
        <p:sp>
          <p:nvSpPr>
            <p:cNvPr id="54" name="Rectangle 12">
              <a:extLst>
                <a:ext uri="{FF2B5EF4-FFF2-40B4-BE49-F238E27FC236}">
                  <a16:creationId xmlns:a16="http://schemas.microsoft.com/office/drawing/2014/main" id="{4AB33C39-BEA6-F17B-87A8-80F0769EE199}"/>
                </a:ext>
              </a:extLst>
            </p:cNvPr>
            <p:cNvSpPr>
              <a:spLocks noChangeArrowheads="1"/>
            </p:cNvSpPr>
            <p:nvPr/>
          </p:nvSpPr>
          <p:spPr bwMode="auto">
            <a:xfrm>
              <a:off x="8288338" y="868363"/>
              <a:ext cx="2524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sz="1350">
                <a:cs typeface="+mn-ea"/>
                <a:sym typeface="+mn-lt"/>
              </a:endParaRPr>
            </a:p>
          </p:txBody>
        </p:sp>
        <p:sp>
          <p:nvSpPr>
            <p:cNvPr id="55" name="Rectangle 13">
              <a:extLst>
                <a:ext uri="{FF2B5EF4-FFF2-40B4-BE49-F238E27FC236}">
                  <a16:creationId xmlns:a16="http://schemas.microsoft.com/office/drawing/2014/main" id="{D37926F4-913F-33D4-E5D8-957FA281DD70}"/>
                </a:ext>
              </a:extLst>
            </p:cNvPr>
            <p:cNvSpPr>
              <a:spLocks noChangeArrowheads="1"/>
            </p:cNvSpPr>
            <p:nvPr/>
          </p:nvSpPr>
          <p:spPr bwMode="auto">
            <a:xfrm>
              <a:off x="8624888" y="698500"/>
              <a:ext cx="252413" cy="422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sz="1350" dirty="0">
                <a:cs typeface="+mn-ea"/>
                <a:sym typeface="+mn-lt"/>
              </a:endParaRPr>
            </a:p>
          </p:txBody>
        </p:sp>
        <p:sp>
          <p:nvSpPr>
            <p:cNvPr id="56" name="Rectangle 14">
              <a:extLst>
                <a:ext uri="{FF2B5EF4-FFF2-40B4-BE49-F238E27FC236}">
                  <a16:creationId xmlns:a16="http://schemas.microsoft.com/office/drawing/2014/main" id="{F9355519-2ACD-559B-F8F8-C03EC721625F}"/>
                </a:ext>
              </a:extLst>
            </p:cNvPr>
            <p:cNvSpPr>
              <a:spLocks noChangeArrowheads="1"/>
            </p:cNvSpPr>
            <p:nvPr/>
          </p:nvSpPr>
          <p:spPr bwMode="auto">
            <a:xfrm>
              <a:off x="8961438" y="530225"/>
              <a:ext cx="252413" cy="5905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sz="1350">
                <a:cs typeface="+mn-ea"/>
                <a:sym typeface="+mn-lt"/>
              </a:endParaRPr>
            </a:p>
          </p:txBody>
        </p:sp>
        <p:sp>
          <p:nvSpPr>
            <p:cNvPr id="57" name="Rectangle 15">
              <a:extLst>
                <a:ext uri="{FF2B5EF4-FFF2-40B4-BE49-F238E27FC236}">
                  <a16:creationId xmlns:a16="http://schemas.microsoft.com/office/drawing/2014/main" id="{1566A88A-7EC3-EE23-F972-0CAFB37C8D5A}"/>
                </a:ext>
              </a:extLst>
            </p:cNvPr>
            <p:cNvSpPr>
              <a:spLocks noChangeArrowheads="1"/>
            </p:cNvSpPr>
            <p:nvPr/>
          </p:nvSpPr>
          <p:spPr bwMode="auto">
            <a:xfrm>
              <a:off x="9297988" y="361950"/>
              <a:ext cx="250825" cy="758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sz="1350">
                <a:cs typeface="+mn-ea"/>
                <a:sym typeface="+mn-lt"/>
              </a:endParaRPr>
            </a:p>
          </p:txBody>
        </p:sp>
        <p:sp>
          <p:nvSpPr>
            <p:cNvPr id="58" name="Freeform 16">
              <a:extLst>
                <a:ext uri="{FF2B5EF4-FFF2-40B4-BE49-F238E27FC236}">
                  <a16:creationId xmlns:a16="http://schemas.microsoft.com/office/drawing/2014/main" id="{2758B46F-7C99-5654-74A5-D84105998180}"/>
                </a:ext>
              </a:extLst>
            </p:cNvPr>
            <p:cNvSpPr/>
            <p:nvPr/>
          </p:nvSpPr>
          <p:spPr bwMode="auto">
            <a:xfrm>
              <a:off x="8205788" y="-103188"/>
              <a:ext cx="1343025" cy="801688"/>
            </a:xfrm>
            <a:custGeom>
              <a:avLst/>
              <a:gdLst>
                <a:gd name="T0" fmla="*/ 727 w 846"/>
                <a:gd name="T1" fmla="*/ 120 h 505"/>
                <a:gd name="T2" fmla="*/ 569 w 846"/>
                <a:gd name="T3" fmla="*/ 120 h 505"/>
                <a:gd name="T4" fmla="*/ 370 w 846"/>
                <a:gd name="T5" fmla="*/ 266 h 505"/>
                <a:gd name="T6" fmla="*/ 264 w 846"/>
                <a:gd name="T7" fmla="*/ 213 h 505"/>
                <a:gd name="T8" fmla="*/ 0 w 846"/>
                <a:gd name="T9" fmla="*/ 439 h 505"/>
                <a:gd name="T10" fmla="*/ 0 w 846"/>
                <a:gd name="T11" fmla="*/ 505 h 505"/>
                <a:gd name="T12" fmla="*/ 264 w 846"/>
                <a:gd name="T13" fmla="*/ 279 h 505"/>
                <a:gd name="T14" fmla="*/ 370 w 846"/>
                <a:gd name="T15" fmla="*/ 333 h 505"/>
                <a:gd name="T16" fmla="*/ 595 w 846"/>
                <a:gd name="T17" fmla="*/ 173 h 505"/>
                <a:gd name="T18" fmla="*/ 754 w 846"/>
                <a:gd name="T19" fmla="*/ 173 h 505"/>
                <a:gd name="T20" fmla="*/ 846 w 846"/>
                <a:gd name="T21" fmla="*/ 80 h 505"/>
                <a:gd name="T22" fmla="*/ 846 w 846"/>
                <a:gd name="T23" fmla="*/ 0 h 505"/>
                <a:gd name="T24" fmla="*/ 727 w 846"/>
                <a:gd name="T25" fmla="*/ 12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6" h="505">
                  <a:moveTo>
                    <a:pt x="727" y="120"/>
                  </a:moveTo>
                  <a:lnTo>
                    <a:pt x="569" y="120"/>
                  </a:lnTo>
                  <a:lnTo>
                    <a:pt x="370" y="266"/>
                  </a:lnTo>
                  <a:lnTo>
                    <a:pt x="264" y="213"/>
                  </a:lnTo>
                  <a:lnTo>
                    <a:pt x="0" y="439"/>
                  </a:lnTo>
                  <a:lnTo>
                    <a:pt x="0" y="505"/>
                  </a:lnTo>
                  <a:lnTo>
                    <a:pt x="264" y="279"/>
                  </a:lnTo>
                  <a:lnTo>
                    <a:pt x="370" y="333"/>
                  </a:lnTo>
                  <a:lnTo>
                    <a:pt x="595" y="173"/>
                  </a:lnTo>
                  <a:lnTo>
                    <a:pt x="754" y="173"/>
                  </a:lnTo>
                  <a:lnTo>
                    <a:pt x="846" y="80"/>
                  </a:lnTo>
                  <a:lnTo>
                    <a:pt x="846" y="0"/>
                  </a:lnTo>
                  <a:lnTo>
                    <a:pt x="727" y="1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350">
                <a:cs typeface="+mn-ea"/>
                <a:sym typeface="+mn-lt"/>
              </a:endParaRPr>
            </a:p>
          </p:txBody>
        </p:sp>
      </p:grpSp>
      <p:pic>
        <p:nvPicPr>
          <p:cNvPr id="1026" name="Picture 2" descr="使用实时图像识别功能来帮助视障者“看”的智能手杖-欧莱凯设计网">
            <a:extLst>
              <a:ext uri="{FF2B5EF4-FFF2-40B4-BE49-F238E27FC236}">
                <a16:creationId xmlns:a16="http://schemas.microsoft.com/office/drawing/2014/main" id="{26A60974-4962-D0C5-7633-531F53FDD69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85472" y="1571266"/>
            <a:ext cx="3577401" cy="2384934"/>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28A48EC8-0352-3B79-2EF2-8CDC5294F4F0}"/>
              </a:ext>
            </a:extLst>
          </p:cNvPr>
          <p:cNvSpPr txBox="1"/>
          <p:nvPr/>
        </p:nvSpPr>
        <p:spPr>
          <a:xfrm>
            <a:off x="1845464" y="3970111"/>
            <a:ext cx="2643121" cy="521970"/>
          </a:xfrm>
          <a:prstGeom prst="rect">
            <a:avLst/>
          </a:prstGeom>
          <a:noFill/>
        </p:spPr>
        <p:txBody>
          <a:bodyPr wrap="square">
            <a:spAutoFit/>
          </a:bodyPr>
          <a:lstStyle/>
          <a:p>
            <a:pPr algn="ctr"/>
            <a:r>
              <a:rPr lang="zh-CN" altLang="en-US" sz="2800" dirty="0">
                <a:solidFill>
                  <a:srgbClr val="F9F9F9"/>
                </a:solidFill>
                <a:latin typeface="楷体" panose="02010609060101010101" pitchFamily="49" charset="-122"/>
                <a:ea typeface="楷体" panose="02010609060101010101" pitchFamily="49" charset="-122"/>
                <a:cs typeface="Times New Roman" panose="02020603050405020304" pitchFamily="18" charset="0"/>
              </a:rPr>
              <a:t>出行必备工具</a:t>
            </a:r>
          </a:p>
        </p:txBody>
      </p:sp>
      <p:sp>
        <p:nvSpPr>
          <p:cNvPr id="6" name="文本框 5">
            <a:extLst>
              <a:ext uri="{FF2B5EF4-FFF2-40B4-BE49-F238E27FC236}">
                <a16:creationId xmlns:a16="http://schemas.microsoft.com/office/drawing/2014/main" id="{0561BA15-D24B-CD57-29F9-197DA81F6911}"/>
              </a:ext>
            </a:extLst>
          </p:cNvPr>
          <p:cNvSpPr txBox="1"/>
          <p:nvPr/>
        </p:nvSpPr>
        <p:spPr>
          <a:xfrm>
            <a:off x="452347" y="4528885"/>
            <a:ext cx="5643653" cy="2031325"/>
          </a:xfrm>
          <a:prstGeom prst="rect">
            <a:avLst/>
          </a:prstGeom>
          <a:noFill/>
        </p:spPr>
        <p:txBody>
          <a:bodyPr wrap="square">
            <a:spAutoFit/>
          </a:bodyPr>
          <a:lstStyle/>
          <a:p>
            <a:pPr indent="381000" algn="just"/>
            <a:r>
              <a:rPr lang="zh-CN" altLang="zh-CN" sz="1800" kern="100" dirty="0">
                <a:solidFill>
                  <a:schemeClr val="bg1"/>
                </a:solidFill>
                <a:effectLst/>
                <a:latin typeface="楷体" panose="02010609060101010101" pitchFamily="49" charset="-122"/>
                <a:ea typeface="楷体" panose="02010609060101010101" pitchFamily="49" charset="-122"/>
                <a:cs typeface="Times New Roman" panose="02020603050405020304" pitchFamily="18" charset="0"/>
              </a:rPr>
              <a:t>视障人群在出行时，通常需要借助拐杖作为辅助工具。通过借助拐杖敲击地面，能够向视障者传递前方是否有障碍物、台阶或不平坦地形的信息。这种触觉反馈是视障者判断行走路径安全性的重要依据。同时，在使用过程中因需依赖拐杖“查看”前方道路情况，拐杖前端将“左右周期性摇摆”，尤其是视障人群正在通过路口时。</a:t>
            </a:r>
          </a:p>
        </p:txBody>
      </p:sp>
      <p:pic>
        <p:nvPicPr>
          <p:cNvPr id="1028" name="Picture 4" descr="志愿者 的图像结果">
            <a:extLst>
              <a:ext uri="{FF2B5EF4-FFF2-40B4-BE49-F238E27FC236}">
                <a16:creationId xmlns:a16="http://schemas.microsoft.com/office/drawing/2014/main" id="{43962736-22B5-B304-C3FE-960F2960C2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9825" y="4107122"/>
            <a:ext cx="3577400" cy="2384934"/>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EB4602E4-1F02-1E91-6163-9D267A0F5C58}"/>
              </a:ext>
            </a:extLst>
          </p:cNvPr>
          <p:cNvSpPr txBox="1"/>
          <p:nvPr/>
        </p:nvSpPr>
        <p:spPr>
          <a:xfrm>
            <a:off x="7826964" y="3510892"/>
            <a:ext cx="2643121" cy="521970"/>
          </a:xfrm>
          <a:prstGeom prst="rect">
            <a:avLst/>
          </a:prstGeom>
          <a:noFill/>
        </p:spPr>
        <p:txBody>
          <a:bodyPr wrap="square">
            <a:spAutoFit/>
          </a:bodyPr>
          <a:lstStyle/>
          <a:p>
            <a:pPr algn="ctr"/>
            <a:r>
              <a:rPr lang="zh-CN" altLang="en-US" sz="2800" dirty="0">
                <a:solidFill>
                  <a:srgbClr val="F9F9F9"/>
                </a:solidFill>
                <a:latin typeface="楷体" panose="02010609060101010101" pitchFamily="49" charset="-122"/>
                <a:ea typeface="楷体" panose="02010609060101010101" pitchFamily="49" charset="-122"/>
                <a:cs typeface="Times New Roman" panose="02020603050405020304" pitchFamily="18" charset="0"/>
              </a:rPr>
              <a:t>服务方式简便</a:t>
            </a:r>
          </a:p>
        </p:txBody>
      </p:sp>
      <p:sp>
        <p:nvSpPr>
          <p:cNvPr id="8" name="文本框 7">
            <a:extLst>
              <a:ext uri="{FF2B5EF4-FFF2-40B4-BE49-F238E27FC236}">
                <a16:creationId xmlns:a16="http://schemas.microsoft.com/office/drawing/2014/main" id="{5357501E-8524-8049-8921-525AC6A5801A}"/>
              </a:ext>
            </a:extLst>
          </p:cNvPr>
          <p:cNvSpPr txBox="1"/>
          <p:nvPr/>
        </p:nvSpPr>
        <p:spPr>
          <a:xfrm>
            <a:off x="6149389" y="1571266"/>
            <a:ext cx="5643653" cy="2031325"/>
          </a:xfrm>
          <a:prstGeom prst="rect">
            <a:avLst/>
          </a:prstGeom>
          <a:noFill/>
        </p:spPr>
        <p:txBody>
          <a:bodyPr wrap="square">
            <a:spAutoFit/>
          </a:bodyPr>
          <a:lstStyle/>
          <a:p>
            <a:pPr indent="381000" algn="just"/>
            <a:r>
              <a:rPr lang="zh-CN" altLang="en-US"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我国注册志愿者已逾</a:t>
            </a:r>
            <a:r>
              <a:rPr lang="en-US"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2.3</a:t>
            </a:r>
            <a:r>
              <a:rPr lang="zh-CN" altLang="en-US"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亿人，其中江苏、山东、四川、河南、安徽、广东、河北、湖北、广西等地注册志愿者总数均超</a:t>
            </a:r>
            <a:r>
              <a:rPr lang="en-US"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1000</a:t>
            </a:r>
            <a:r>
              <a:rPr lang="zh-CN" altLang="en-US"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万人。尤其是近些年来大学生志愿者数量显著增长。本服务产品的志愿服务方式相较于传统的志愿服务而言具有“随时服务”、“简便服务”、“快速服务”等优势，不依赖于某一时间到某一地点进行定点服务。</a:t>
            </a:r>
            <a:endPar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BCD50C85-3D58-AC9F-CC14-3A3BDC76C2C8}"/>
              </a:ext>
            </a:extLst>
          </p:cNvPr>
          <p:cNvSpPr txBox="1"/>
          <p:nvPr/>
        </p:nvSpPr>
        <p:spPr>
          <a:xfrm>
            <a:off x="-5710357" y="9925171"/>
            <a:ext cx="2643121" cy="521970"/>
          </a:xfrm>
          <a:prstGeom prst="rect">
            <a:avLst/>
          </a:prstGeom>
          <a:noFill/>
        </p:spPr>
        <p:txBody>
          <a:bodyPr wrap="square">
            <a:spAutoFit/>
          </a:bodyPr>
          <a:lstStyle/>
          <a:p>
            <a:pPr algn="ctr"/>
            <a:r>
              <a:rPr lang="zh-CN" altLang="en-US" sz="2800" dirty="0">
                <a:solidFill>
                  <a:srgbClr val="F9F9F9"/>
                </a:solidFill>
                <a:latin typeface="楷体" panose="02010609060101010101" pitchFamily="49" charset="-122"/>
                <a:ea typeface="楷体" panose="02010609060101010101" pitchFamily="49" charset="-122"/>
                <a:cs typeface="Times New Roman" panose="02020603050405020304" pitchFamily="18" charset="0"/>
              </a:rPr>
              <a:t>政府机构参与</a:t>
            </a:r>
          </a:p>
        </p:txBody>
      </p:sp>
      <p:sp>
        <p:nvSpPr>
          <p:cNvPr id="9" name="文本框 8">
            <a:extLst>
              <a:ext uri="{FF2B5EF4-FFF2-40B4-BE49-F238E27FC236}">
                <a16:creationId xmlns:a16="http://schemas.microsoft.com/office/drawing/2014/main" id="{B6DAC358-45D0-B772-64E2-35B6D8B13861}"/>
              </a:ext>
            </a:extLst>
          </p:cNvPr>
          <p:cNvSpPr txBox="1"/>
          <p:nvPr/>
        </p:nvSpPr>
        <p:spPr>
          <a:xfrm>
            <a:off x="-1984672" y="8977053"/>
            <a:ext cx="2643121" cy="521970"/>
          </a:xfrm>
          <a:prstGeom prst="rect">
            <a:avLst/>
          </a:prstGeom>
          <a:noFill/>
        </p:spPr>
        <p:txBody>
          <a:bodyPr wrap="square">
            <a:spAutoFit/>
          </a:bodyPr>
          <a:lstStyle/>
          <a:p>
            <a:pPr algn="ctr"/>
            <a:r>
              <a:rPr lang="zh-CN" altLang="en-US" sz="2800" dirty="0">
                <a:solidFill>
                  <a:srgbClr val="F9F9F9"/>
                </a:solidFill>
                <a:latin typeface="楷体" panose="02010609060101010101" pitchFamily="49" charset="-122"/>
                <a:ea typeface="楷体" panose="02010609060101010101" pitchFamily="49" charset="-122"/>
                <a:cs typeface="Times New Roman" panose="02020603050405020304" pitchFamily="18" charset="0"/>
              </a:rPr>
              <a:t>广泛参与人群</a:t>
            </a:r>
          </a:p>
        </p:txBody>
      </p:sp>
      <p:pic>
        <p:nvPicPr>
          <p:cNvPr id="10" name="图形 9" descr="雇员徽章 纯色填充">
            <a:extLst>
              <a:ext uri="{FF2B5EF4-FFF2-40B4-BE49-F238E27FC236}">
                <a16:creationId xmlns:a16="http://schemas.microsoft.com/office/drawing/2014/main" id="{6C56F864-85B8-68B6-7245-10EB24885D38}"/>
              </a:ext>
            </a:extLst>
          </p:cNvPr>
          <p:cNvPicPr>
            <a:picLocks noChangeAspect="1"/>
          </p:cNvPicPr>
          <p:nvPr/>
        </p:nvPicPr>
        <p:blipFill>
          <a:blip r:embed="rId6">
            <a:lum bright="70000" contrast="-70000"/>
            <a:extLst>
              <a:ext uri="{96DAC541-7B7A-43D3-8B79-37D633B846F1}">
                <asvg:svgBlip xmlns:asvg="http://schemas.microsoft.com/office/drawing/2016/SVG/main" r:embed="rId7"/>
              </a:ext>
            </a:extLst>
          </a:blip>
          <a:stretch>
            <a:fillRect/>
          </a:stretch>
        </p:blipFill>
        <p:spPr>
          <a:xfrm>
            <a:off x="-6504454" y="9695238"/>
            <a:ext cx="914400" cy="914400"/>
          </a:xfrm>
          <a:prstGeom prst="rect">
            <a:avLst/>
          </a:prstGeom>
        </p:spPr>
      </p:pic>
      <p:pic>
        <p:nvPicPr>
          <p:cNvPr id="11" name="图形 10" descr="业务增长 纯色填充">
            <a:extLst>
              <a:ext uri="{FF2B5EF4-FFF2-40B4-BE49-F238E27FC236}">
                <a16:creationId xmlns:a16="http://schemas.microsoft.com/office/drawing/2014/main" id="{4A62BE5A-F936-030E-0699-F55A82C92F9A}"/>
              </a:ext>
            </a:extLst>
          </p:cNvPr>
          <p:cNvPicPr>
            <a:picLocks noChangeAspect="1"/>
          </p:cNvPicPr>
          <p:nvPr/>
        </p:nvPicPr>
        <p:blipFill>
          <a:blip r:embed="rId8">
            <a:lum bright="70000" contrast="-70000"/>
            <a:extLst>
              <a:ext uri="{96DAC541-7B7A-43D3-8B79-37D633B846F1}">
                <asvg:svgBlip xmlns:asvg="http://schemas.microsoft.com/office/drawing/2016/SVG/main" r:embed="rId9"/>
              </a:ext>
            </a:extLst>
          </a:blip>
          <a:stretch>
            <a:fillRect/>
          </a:stretch>
        </p:blipFill>
        <p:spPr>
          <a:xfrm>
            <a:off x="-2813665" y="8780838"/>
            <a:ext cx="914400" cy="914400"/>
          </a:xfrm>
          <a:prstGeom prst="rect">
            <a:avLst/>
          </a:prstGeom>
        </p:spPr>
      </p:pic>
      <p:pic>
        <p:nvPicPr>
          <p:cNvPr id="12" name="图形 11" descr="拼图 纯色填充">
            <a:extLst>
              <a:ext uri="{FF2B5EF4-FFF2-40B4-BE49-F238E27FC236}">
                <a16:creationId xmlns:a16="http://schemas.microsoft.com/office/drawing/2014/main" id="{75D94421-8D19-ECA1-1BA8-A7C8F5D17089}"/>
              </a:ext>
            </a:extLst>
          </p:cNvPr>
          <p:cNvPicPr>
            <a:picLocks noChangeAspect="1"/>
          </p:cNvPicPr>
          <p:nvPr/>
        </p:nvPicPr>
        <p:blipFill>
          <a:blip r:embed="rId10">
            <a:lum bright="70000" contrast="-70000"/>
            <a:extLst>
              <a:ext uri="{96DAC541-7B7A-43D3-8B79-37D633B846F1}">
                <asvg:svgBlip xmlns:asvg="http://schemas.microsoft.com/office/drawing/2016/SVG/main" r:embed="rId11"/>
              </a:ext>
            </a:extLst>
          </a:blip>
          <a:stretch>
            <a:fillRect/>
          </a:stretch>
        </p:blipFill>
        <p:spPr>
          <a:xfrm>
            <a:off x="937565" y="7741585"/>
            <a:ext cx="914400" cy="914400"/>
          </a:xfrm>
          <a:prstGeom prst="rect">
            <a:avLst/>
          </a:prstGeom>
        </p:spPr>
      </p:pic>
      <p:sp>
        <p:nvSpPr>
          <p:cNvPr id="13" name="文本框 12">
            <a:extLst>
              <a:ext uri="{FF2B5EF4-FFF2-40B4-BE49-F238E27FC236}">
                <a16:creationId xmlns:a16="http://schemas.microsoft.com/office/drawing/2014/main" id="{0774809B-5DBC-19D8-3D6A-BBA817B1EEAD}"/>
              </a:ext>
            </a:extLst>
          </p:cNvPr>
          <p:cNvSpPr txBox="1"/>
          <p:nvPr/>
        </p:nvSpPr>
        <p:spPr>
          <a:xfrm>
            <a:off x="1739290" y="7937800"/>
            <a:ext cx="2643121" cy="521970"/>
          </a:xfrm>
          <a:prstGeom prst="rect">
            <a:avLst/>
          </a:prstGeom>
          <a:noFill/>
        </p:spPr>
        <p:txBody>
          <a:bodyPr wrap="square">
            <a:spAutoFit/>
          </a:bodyPr>
          <a:lstStyle/>
          <a:p>
            <a:pPr algn="ctr"/>
            <a:r>
              <a:rPr lang="zh-CN" altLang="en-US" sz="2800" dirty="0">
                <a:solidFill>
                  <a:srgbClr val="F9F9F9"/>
                </a:solidFill>
                <a:latin typeface="楷体" panose="02010609060101010101" pitchFamily="49" charset="-122"/>
                <a:ea typeface="楷体" panose="02010609060101010101" pitchFamily="49" charset="-122"/>
                <a:cs typeface="Times New Roman" panose="02020603050405020304" pitchFamily="18" charset="0"/>
              </a:rPr>
              <a:t>高定位精确度</a:t>
            </a:r>
          </a:p>
        </p:txBody>
      </p:sp>
      <p:sp>
        <p:nvSpPr>
          <p:cNvPr id="14" name="文本框 13">
            <a:extLst>
              <a:ext uri="{FF2B5EF4-FFF2-40B4-BE49-F238E27FC236}">
                <a16:creationId xmlns:a16="http://schemas.microsoft.com/office/drawing/2014/main" id="{F30247AE-DC23-8590-4FAD-5B1A3F29BD2D}"/>
              </a:ext>
            </a:extLst>
          </p:cNvPr>
          <p:cNvSpPr txBox="1"/>
          <p:nvPr/>
        </p:nvSpPr>
        <p:spPr>
          <a:xfrm>
            <a:off x="-6618617" y="10750671"/>
            <a:ext cx="3314382" cy="1200329"/>
          </a:xfrm>
          <a:prstGeom prst="rect">
            <a:avLst/>
          </a:prstGeom>
          <a:noFill/>
        </p:spPr>
        <p:txBody>
          <a:bodyPr wrap="square">
            <a:spAutoFit/>
          </a:bodyPr>
          <a:lstStyle/>
          <a:p>
            <a:pPr indent="381000" algn="just"/>
            <a:r>
              <a:rPr lang="zh-CN" altLang="en-US" kern="100" dirty="0">
                <a:solidFill>
                  <a:schemeClr val="bg1"/>
                </a:solidFill>
                <a:latin typeface="楷体" panose="02010609060101010101" pitchFamily="49" charset="-122"/>
                <a:ea typeface="楷体" panose="02010609060101010101" pitchFamily="49" charset="-122"/>
                <a:cs typeface="Times New Roman" panose="02020603050405020304" pitchFamily="18" charset="0"/>
              </a:rPr>
              <a:t>在此生态产品中涉及大量基础设施装备改造和制作工作。政府及相关机构的是否参与将对产品服务造成直接影响</a:t>
            </a:r>
            <a:endParaRPr lang="zh-CN" altLang="zh-CN" sz="1800" kern="100" dirty="0">
              <a:solidFill>
                <a:schemeClr val="bg1"/>
              </a:solidFill>
              <a:effectLst/>
              <a:latin typeface="楷体" panose="02010609060101010101" pitchFamily="49" charset="-122"/>
              <a:ea typeface="楷体" panose="02010609060101010101" pitchFamily="49" charset="-122"/>
              <a:cs typeface="Times New Roman" panose="02020603050405020304" pitchFamily="18" charset="0"/>
            </a:endParaRPr>
          </a:p>
        </p:txBody>
      </p:sp>
      <p:sp>
        <p:nvSpPr>
          <p:cNvPr id="15" name="文本框 14">
            <a:extLst>
              <a:ext uri="{FF2B5EF4-FFF2-40B4-BE49-F238E27FC236}">
                <a16:creationId xmlns:a16="http://schemas.microsoft.com/office/drawing/2014/main" id="{B8D80E20-9386-4FA9-1484-ACDB672F310B}"/>
              </a:ext>
            </a:extLst>
          </p:cNvPr>
          <p:cNvSpPr txBox="1"/>
          <p:nvPr/>
        </p:nvSpPr>
        <p:spPr>
          <a:xfrm>
            <a:off x="-2909766" y="9695238"/>
            <a:ext cx="3314382" cy="1200329"/>
          </a:xfrm>
          <a:prstGeom prst="rect">
            <a:avLst/>
          </a:prstGeom>
          <a:noFill/>
        </p:spPr>
        <p:txBody>
          <a:bodyPr wrap="square">
            <a:spAutoFit/>
          </a:bodyPr>
          <a:lstStyle/>
          <a:p>
            <a:pPr indent="381000" algn="just"/>
            <a:r>
              <a:rPr lang="zh-CN" altLang="en-US" kern="100" dirty="0">
                <a:solidFill>
                  <a:schemeClr val="bg1"/>
                </a:solidFill>
                <a:latin typeface="楷体" panose="02010609060101010101" pitchFamily="49" charset="-122"/>
                <a:ea typeface="楷体" panose="02010609060101010101" pitchFamily="49" charset="-122"/>
                <a:cs typeface="Times New Roman" panose="02020603050405020304" pitchFamily="18" charset="0"/>
              </a:rPr>
              <a:t>在此生态产品中需要广泛的人群参与志愿服务。虽然简化了志愿方式，但是人群不愿意伸出援手依旧无法改变现状。</a:t>
            </a:r>
            <a:endParaRPr lang="zh-CN" altLang="zh-CN" sz="1800" kern="100" dirty="0">
              <a:solidFill>
                <a:schemeClr val="bg1"/>
              </a:solidFill>
              <a:effectLst/>
              <a:latin typeface="楷体" panose="02010609060101010101" pitchFamily="49" charset="-122"/>
              <a:ea typeface="楷体" panose="02010609060101010101" pitchFamily="49" charset="-122"/>
              <a:cs typeface="Times New Roman" panose="02020603050405020304" pitchFamily="18" charset="0"/>
            </a:endParaRPr>
          </a:p>
        </p:txBody>
      </p:sp>
      <p:sp>
        <p:nvSpPr>
          <p:cNvPr id="16" name="文本框 15">
            <a:extLst>
              <a:ext uri="{FF2B5EF4-FFF2-40B4-BE49-F238E27FC236}">
                <a16:creationId xmlns:a16="http://schemas.microsoft.com/office/drawing/2014/main" id="{D933EBE1-0BAC-4E80-F30C-FAAB065AC2F8}"/>
              </a:ext>
            </a:extLst>
          </p:cNvPr>
          <p:cNvSpPr txBox="1"/>
          <p:nvPr/>
        </p:nvSpPr>
        <p:spPr>
          <a:xfrm>
            <a:off x="937565" y="8847523"/>
            <a:ext cx="3314382" cy="1477328"/>
          </a:xfrm>
          <a:prstGeom prst="rect">
            <a:avLst/>
          </a:prstGeom>
          <a:noFill/>
        </p:spPr>
        <p:txBody>
          <a:bodyPr wrap="square">
            <a:spAutoFit/>
          </a:bodyPr>
          <a:lstStyle/>
          <a:p>
            <a:pPr indent="381000" algn="just"/>
            <a:r>
              <a:rPr lang="zh-CN" altLang="en-US" kern="1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使用</a:t>
            </a:r>
            <a:r>
              <a:rPr lang="en-US" altLang="zh-CN" kern="1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RSSI</a:t>
            </a:r>
            <a:r>
              <a:rPr lang="zh-CN" altLang="en-US" kern="1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算法和时差定位算法时容易受到周围环境变量的干扰。</a:t>
            </a:r>
            <a:r>
              <a:rPr lang="zh-CN" altLang="en-US"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此外，设备的“老化”等不可控因素也可能对定位精度造成干扰。</a:t>
            </a:r>
            <a:endParaRPr lang="zh-CN" altLang="zh-CN" sz="1800" kern="1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17" name="连接符: 曲线 16">
            <a:extLst>
              <a:ext uri="{FF2B5EF4-FFF2-40B4-BE49-F238E27FC236}">
                <a16:creationId xmlns:a16="http://schemas.microsoft.com/office/drawing/2014/main" id="{F7AC0474-4694-4800-82AB-D1664F7153C0}"/>
              </a:ext>
            </a:extLst>
          </p:cNvPr>
          <p:cNvCxnSpPr>
            <a:cxnSpLocks/>
          </p:cNvCxnSpPr>
          <p:nvPr/>
        </p:nvCxnSpPr>
        <p:spPr>
          <a:xfrm flipV="1">
            <a:off x="-6427825" y="10609638"/>
            <a:ext cx="10958888" cy="1627681"/>
          </a:xfrm>
          <a:prstGeom prst="curvedConnector3">
            <a:avLst>
              <a:gd name="adj1" fmla="val 50000"/>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连接符: 曲线 17">
            <a:extLst>
              <a:ext uri="{FF2B5EF4-FFF2-40B4-BE49-F238E27FC236}">
                <a16:creationId xmlns:a16="http://schemas.microsoft.com/office/drawing/2014/main" id="{32A734CC-0FD0-C48B-A74B-D772ACCB0420}"/>
              </a:ext>
            </a:extLst>
          </p:cNvPr>
          <p:cNvCxnSpPr>
            <a:cxnSpLocks/>
          </p:cNvCxnSpPr>
          <p:nvPr/>
        </p:nvCxnSpPr>
        <p:spPr>
          <a:xfrm flipV="1">
            <a:off x="-6378295" y="10638835"/>
            <a:ext cx="10958888" cy="1627681"/>
          </a:xfrm>
          <a:prstGeom prst="curvedConnector3">
            <a:avLst>
              <a:gd name="adj1" fmla="val 50000"/>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连接符: 曲线 18">
            <a:extLst>
              <a:ext uri="{FF2B5EF4-FFF2-40B4-BE49-F238E27FC236}">
                <a16:creationId xmlns:a16="http://schemas.microsoft.com/office/drawing/2014/main" id="{5DB6B9CF-19AB-FBD9-2687-DE429B60F93E}"/>
              </a:ext>
            </a:extLst>
          </p:cNvPr>
          <p:cNvCxnSpPr>
            <a:cxnSpLocks/>
          </p:cNvCxnSpPr>
          <p:nvPr/>
        </p:nvCxnSpPr>
        <p:spPr>
          <a:xfrm flipV="1">
            <a:off x="-6328765" y="10676096"/>
            <a:ext cx="10958888" cy="1627681"/>
          </a:xfrm>
          <a:prstGeom prst="curvedConnector3">
            <a:avLst>
              <a:gd name="adj1" fmla="val 50000"/>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0" name="图形 19" descr="骑着带篮子自行车的女人">
            <a:extLst>
              <a:ext uri="{FF2B5EF4-FFF2-40B4-BE49-F238E27FC236}">
                <a16:creationId xmlns:a16="http://schemas.microsoft.com/office/drawing/2014/main" id="{03B541EA-C931-7936-48A5-E88BF520532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2960836" y="11333001"/>
            <a:ext cx="1756306" cy="1471884"/>
          </a:xfrm>
          <a:prstGeom prst="rect">
            <a:avLst/>
          </a:prstGeom>
        </p:spPr>
      </p:pic>
      <p:pic>
        <p:nvPicPr>
          <p:cNvPr id="21" name="图形 20" descr="拄着拐杖行走的女人">
            <a:extLst>
              <a:ext uri="{FF2B5EF4-FFF2-40B4-BE49-F238E27FC236}">
                <a16:creationId xmlns:a16="http://schemas.microsoft.com/office/drawing/2014/main" id="{C3D408BF-25FA-5E4B-0111-7DFFC0435F5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47578" y="11298979"/>
            <a:ext cx="608223" cy="1646208"/>
          </a:xfrm>
          <a:prstGeom prst="rect">
            <a:avLst/>
          </a:prstGeom>
        </p:spPr>
      </p:pic>
      <p:pic>
        <p:nvPicPr>
          <p:cNvPr id="22" name="图形 21" descr="带有短头发的男孩">
            <a:extLst>
              <a:ext uri="{FF2B5EF4-FFF2-40B4-BE49-F238E27FC236}">
                <a16:creationId xmlns:a16="http://schemas.microsoft.com/office/drawing/2014/main" id="{8C433183-3A8A-16E2-C199-0026470B7BC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flipH="1">
            <a:off x="3793122" y="11118900"/>
            <a:ext cx="259106" cy="314325"/>
          </a:xfrm>
          <a:prstGeom prst="rect">
            <a:avLst/>
          </a:prstGeom>
        </p:spPr>
      </p:pic>
      <p:pic>
        <p:nvPicPr>
          <p:cNvPr id="23" name="图形 22" descr="短发的小孩">
            <a:extLst>
              <a:ext uri="{FF2B5EF4-FFF2-40B4-BE49-F238E27FC236}">
                <a16:creationId xmlns:a16="http://schemas.microsoft.com/office/drawing/2014/main" id="{FD2AEAF5-5730-6B50-6A48-35D75796A0C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71420" y="11129747"/>
            <a:ext cx="252455" cy="293841"/>
          </a:xfrm>
          <a:prstGeom prst="rect">
            <a:avLst/>
          </a:prstGeom>
        </p:spPr>
      </p:pic>
      <p:pic>
        <p:nvPicPr>
          <p:cNvPr id="24" name="图形 23" descr="一张笑脸">
            <a:extLst>
              <a:ext uri="{FF2B5EF4-FFF2-40B4-BE49-F238E27FC236}">
                <a16:creationId xmlns:a16="http://schemas.microsoft.com/office/drawing/2014/main" id="{63EF582C-18DE-D264-B633-7290E07F209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flipH="1">
            <a:off x="3823615" y="11212028"/>
            <a:ext cx="168630" cy="173899"/>
          </a:xfrm>
          <a:prstGeom prst="rect">
            <a:avLst/>
          </a:prstGeom>
        </p:spPr>
      </p:pic>
      <p:pic>
        <p:nvPicPr>
          <p:cNvPr id="25" name="图形 24" descr="厚重的太阳镜">
            <a:extLst>
              <a:ext uri="{FF2B5EF4-FFF2-40B4-BE49-F238E27FC236}">
                <a16:creationId xmlns:a16="http://schemas.microsoft.com/office/drawing/2014/main" id="{70345B93-D3DF-9732-CF1C-807DD76146B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52393" y="11249115"/>
            <a:ext cx="290508" cy="99727"/>
          </a:xfrm>
          <a:prstGeom prst="rect">
            <a:avLst/>
          </a:prstGeom>
        </p:spPr>
      </p:pic>
    </p:spTree>
    <p:extLst>
      <p:ext uri="{BB962C8B-B14F-4D97-AF65-F5344CB8AC3E}">
        <p14:creationId xmlns:p14="http://schemas.microsoft.com/office/powerpoint/2010/main" val="2063627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jb3VudCI6NCwiaGRpZCI6ImYxNTIwZmJmOTJjYWJlMGJjZTJkZmY5M2M3MWVlYjAzIiwidXNlckNvdW50IjoxfQ=="/>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225</TotalTime>
  <Words>1623</Words>
  <Application>Microsoft Office PowerPoint</Application>
  <PresentationFormat>宽屏</PresentationFormat>
  <Paragraphs>124</Paragraphs>
  <Slides>12</Slides>
  <Notes>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12</vt:i4>
      </vt:variant>
    </vt:vector>
  </HeadingPairs>
  <TitlesOfParts>
    <vt:vector size="21" baseType="lpstr">
      <vt:lpstr>等线</vt:lpstr>
      <vt:lpstr>仿宋</vt:lpstr>
      <vt:lpstr>华文中宋</vt:lpstr>
      <vt:lpstr>楷体</vt:lpstr>
      <vt:lpstr>宋体</vt:lpstr>
      <vt:lpstr>Arial</vt:lpstr>
      <vt:lpstr>Calibri</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jialin</dc:creator>
  <cp:lastModifiedBy>光泽 赵</cp:lastModifiedBy>
  <cp:revision>213</cp:revision>
  <dcterms:created xsi:type="dcterms:W3CDTF">2019-10-11T10:22:00Z</dcterms:created>
  <dcterms:modified xsi:type="dcterms:W3CDTF">2024-12-03T09:00:45Z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2052-12.1.0.16729</vt:lpwstr>
  </property>
  <property fmtid="{D5CDD505-2E9C-101B-9397-08002B2CF9AE}" pid="3" name="KSOTemplateUUID">
    <vt:lpwstr>v1.0_mb_5bn5aAKXBxTYEpVtKoo7Uw==</vt:lpwstr>
  </property>
  <property fmtid="{D5CDD505-2E9C-101B-9397-08002B2CF9AE}" pid="4" name="ICV">
    <vt:lpwstr>567E19E5F98F4CD08E29961753940503</vt:lpwstr>
  </property>
</Properties>
</file>